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Klein Condensed" panose="020B0604020202020204" charset="0"/>
      <p:regular r:id="rId23"/>
    </p:embeddedFont>
    <p:embeddedFont>
      <p:font typeface="Klein Condensed Bold" panose="020B0604020202020204" charset="0"/>
      <p:regular r:id="rId24"/>
    </p:embeddedFont>
    <p:embeddedFont>
      <p:font typeface="Klein Condensed Bold Italics" panose="020B0604020202020204" charset="0"/>
      <p:regular r:id="rId25"/>
    </p:embeddedFont>
    <p:embeddedFont>
      <p:font typeface="Proxima Nova" panose="020B0604020202020204" charset="0"/>
      <p:regular r:id="rId26"/>
    </p:embeddedFont>
    <p:embeddedFont>
      <p:font typeface="Rasa" panose="020B0604020202020204" charset="0"/>
      <p:regular r:id="rId27"/>
    </p:embeddedFont>
    <p:embeddedFont>
      <p:font typeface="Rasa Bol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57064" autoAdjust="0"/>
  </p:normalViewPr>
  <p:slideViewPr>
    <p:cSldViewPr>
      <p:cViewPr varScale="1">
        <p:scale>
          <a:sx n="25" d="100"/>
          <a:sy n="25" d="100"/>
        </p:scale>
        <p:origin x="174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0" d="100"/>
          <a:sy n="50" d="100"/>
        </p:scale>
        <p:origin x="2708" y="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15.07.2024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033463" y="5000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334000" cy="3081338"/>
          </a:xfrm>
          <a:prstGeom prst="rect">
            <a:avLst/>
          </a:prstGeom>
        </p:spPr>
        <p:txBody>
          <a:bodyPr vert="horz" lIns="91440" tIns="45720" rIns="91440" bIns="45720" rtlCol="0"/>
          <a:lstStyle/>
          <a:p>
            <a:r>
              <a:rPr lang="en-US" dirty="0"/>
              <a:t>Welcome to the CommonHealth Agency Coordinator Training and thank you for your interest in making the CommonHealth Wellness Program available to all of the employees of your agency. We appreciate your time and commitment.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334000" cy="3081338"/>
          </a:xfrm>
          <a:prstGeom prst="rect">
            <a:avLst/>
          </a:prstGeom>
        </p:spPr>
        <p:txBody>
          <a:bodyPr vert="horz" lIns="91440" tIns="45720" rIns="91440" bIns="45720" rtlCol="0"/>
          <a:lstStyle/>
          <a:p>
            <a:r>
              <a:rPr lang="en-US" dirty="0"/>
              <a:t>In addition, many agency coordinators find it helpful to have an advisory committee to help share the load. Advisory committees are not required, but are helpful.  They are particularly helpful in larger agencies or those with multiple sites (such as health districts, colleges and universities, VDOT residencies, etc.).  Among other things, advisory committee members can assist with promoting programs, scheduling, and reserving space.  When setting up a committee look for VOLUNTEERS who are enthusiastic and helpful.  You also want a committee with diverse skills and to have representatives from various departments and/or locations. The size of the committee would depend on the size of the agency but in general should be between 3 members for smaller agencies and 8 members for larger agencies.  If you have a very small agency an advisory committee may not be necessary.</a:t>
            </a:r>
          </a:p>
          <a:p>
            <a:r>
              <a:rPr lang="en-US" dirty="0"/>
              <a:t>  </a:t>
            </a:r>
          </a:p>
          <a:p>
            <a:r>
              <a:rPr lang="en-US" dirty="0"/>
              <a:t>Your regional Wellness Consultant can assist you in providing a “job description” for advisory committee members - this helps ensure that your committee members are truly helpful.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410200" cy="3081338"/>
          </a:xfrm>
          <a:prstGeom prst="rect">
            <a:avLst/>
          </a:prstGeom>
        </p:spPr>
        <p:txBody>
          <a:bodyPr vert="horz" lIns="91440" tIns="45720" rIns="91440" bIns="45720" rtlCol="0"/>
          <a:lstStyle/>
          <a:p>
            <a:r>
              <a:rPr lang="en-US" dirty="0"/>
              <a:t>Next, we will cover the “nuts  and bolts” of your responsibilities as an agency CommonHealth coordinator.</a:t>
            </a:r>
          </a:p>
          <a:p>
            <a:endParaRPr lang="en-US" dirty="0"/>
          </a:p>
          <a:p>
            <a:r>
              <a:rPr lang="en-US" dirty="0"/>
              <a:t>Our goal is to make providing CommonHealth straightforward and as simple as possible for you, the agency coordinators.  As we review the responsibilities, please keep in mind that CommonHealth remains flexible to be able to meet each agency’s needs.</a:t>
            </a:r>
          </a:p>
          <a:p>
            <a:endParaRPr lang="en-US" dirty="0"/>
          </a:p>
          <a:p>
            <a:r>
              <a:rPr lang="en-US" dirty="0"/>
              <a:t>As the agency coordinator, your core responsibility is to schedule the CommonHealth educational programs and challenges with your Regional Wellness Consultant - ideally at least twice per year.</a:t>
            </a:r>
          </a:p>
          <a:p>
            <a:endParaRPr lang="en-US" dirty="0"/>
          </a:p>
          <a:p>
            <a:r>
              <a:rPr lang="en-US" dirty="0"/>
              <a:t>We will help you promote the programs with materials such as flyers, email messages and anything else you need to get the word out to increase participation. </a:t>
            </a:r>
          </a:p>
          <a:p>
            <a:endParaRPr lang="en-US" dirty="0"/>
          </a:p>
          <a:p>
            <a:r>
              <a:rPr lang="en-US" dirty="0"/>
              <a:t>In addition to planning programs, we ask you to distribute our email communications to all employees at your location.  This includes our weekly </a:t>
            </a:r>
            <a:r>
              <a:rPr lang="en-US" dirty="0" err="1"/>
              <a:t>Wellnotes</a:t>
            </a:r>
            <a:r>
              <a:rPr lang="en-US" dirty="0"/>
              <a:t> and other special communications as they arise (not frequent).</a:t>
            </a:r>
          </a:p>
          <a:p>
            <a:r>
              <a:rPr lang="en-US" dirty="0"/>
              <a:t>  </a:t>
            </a:r>
          </a:p>
          <a:p>
            <a:endParaRPr lang="en-US" dirty="0"/>
          </a:p>
          <a:p>
            <a:endParaRPr lang="en-US" dirty="0"/>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43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334000" cy="3081338"/>
          </a:xfrm>
          <a:prstGeom prst="rect">
            <a:avLst/>
          </a:prstGeom>
        </p:spPr>
        <p:txBody>
          <a:bodyPr vert="horz" lIns="91440" tIns="45720" rIns="91440" bIns="45720" rtlCol="0"/>
          <a:lstStyle/>
          <a:p>
            <a:r>
              <a:rPr lang="en-US" dirty="0"/>
              <a:t>As mentioned, one of your most significant contributions as an agency coordinator will be to work with the CommonHealth staff to schedule 2 health campaigns at your agency each year.  These campaigns are created by the CommonHealth staff and new topics are introduced on a regular schedule.  This slide shows just a few of our program topics. </a:t>
            </a:r>
          </a:p>
          <a:p>
            <a:r>
              <a:rPr lang="en-US" dirty="0"/>
              <a:t>In addition to CommonHealth’s campaign menu, your regional Wellness Consultant may be available to assist in providing information on topics of specific interest to your agency.  </a:t>
            </a:r>
          </a:p>
          <a:p>
            <a:endParaRPr lang="en-US" dirty="0"/>
          </a:p>
          <a:p>
            <a:r>
              <a:rPr lang="en-US" dirty="0"/>
              <a:t>  </a:t>
            </a:r>
          </a:p>
          <a:p>
            <a:endParaRPr lang="en-US" dirty="0"/>
          </a:p>
          <a:p>
            <a:endParaRPr lang="en-US" dirty="0"/>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000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029200" cy="3081338"/>
          </a:xfrm>
          <a:prstGeom prst="rect">
            <a:avLst/>
          </a:prstGeom>
        </p:spPr>
        <p:txBody>
          <a:bodyPr vert="horz" lIns="91440" tIns="45720" rIns="91440" bIns="45720" rtlCol="0"/>
          <a:lstStyle/>
          <a:p>
            <a:r>
              <a:rPr lang="en-US" dirty="0"/>
              <a:t>Staff meetings and special events are a perfect time to offer the CommonHealth program to your employees - It’s efficient and usually everyone can participate easily.  Simply invite your Regional Wellness Consultant to present at your meeting and you determine how long that presentation will last.  CommonHealth is flexible and wants to meet your agency's needs.</a:t>
            </a:r>
          </a:p>
          <a:p>
            <a:endParaRPr lang="en-US" dirty="0"/>
          </a:p>
          <a:p>
            <a:r>
              <a:rPr lang="en-US" dirty="0"/>
              <a:t>  </a:t>
            </a:r>
          </a:p>
          <a:p>
            <a:endParaRPr lang="en-US" dirty="0"/>
          </a:p>
          <a:p>
            <a:endParaRPr lang="en-US" dirty="0"/>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479425"/>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410200" cy="3081338"/>
          </a:xfrm>
          <a:prstGeom prst="rect">
            <a:avLst/>
          </a:prstGeom>
        </p:spPr>
        <p:txBody>
          <a:bodyPr vert="horz" lIns="91440" tIns="45720" rIns="91440" bIns="45720" rtlCol="0"/>
          <a:lstStyle/>
          <a:p>
            <a:r>
              <a:rPr lang="en-US" dirty="0"/>
              <a:t>We understand that no two agencies are exactly alike, and one size doesn’t always fit all.  For this reason, programs may be delivered in a variety of formats to meet your needs.  Based on your what will work best for your agency, you can select the program  delivery methods.  Just schedule with your regional Wellness Consultant.</a:t>
            </a:r>
          </a:p>
          <a:p>
            <a:endParaRPr lang="en-US" dirty="0"/>
          </a:p>
          <a:p>
            <a:r>
              <a:rPr lang="en-US" dirty="0"/>
              <a:t>Traditional presentations can be delivered in 15 to 60 minutes or more.  These may include </a:t>
            </a:r>
            <a:r>
              <a:rPr lang="en-US" dirty="0" err="1"/>
              <a:t>powerpoint</a:t>
            </a:r>
            <a:r>
              <a:rPr lang="en-US" dirty="0"/>
              <a:t> presentations, group activities and discussion.  </a:t>
            </a:r>
          </a:p>
          <a:p>
            <a:endParaRPr lang="en-US" dirty="0"/>
          </a:p>
          <a:p>
            <a:r>
              <a:rPr lang="en-US" dirty="0"/>
              <a:t>Learning Stations are visual displays set in high traffic areas like lobbies,  break rooms or cafeterias.  Your regional Wellness Consultant will provide quick tips and information to interested employees as they stop </a:t>
            </a:r>
            <a:r>
              <a:rPr lang="en-US" dirty="0" err="1"/>
              <a:t>byt</a:t>
            </a:r>
            <a:r>
              <a:rPr lang="en-US" dirty="0"/>
              <a:t> the display.  Learning stations work well during special events like employee appreciation luncheons, benefits Fairs and health screenings.  </a:t>
            </a:r>
          </a:p>
          <a:p>
            <a:endParaRPr lang="en-US" dirty="0"/>
          </a:p>
          <a:p>
            <a:r>
              <a:rPr lang="en-US" dirty="0"/>
              <a:t>All CommonHealth programs are available virtually as well.  </a:t>
            </a:r>
          </a:p>
          <a:p>
            <a:r>
              <a:rPr lang="en-US" dirty="0"/>
              <a:t>We hope with the variety of program formats,  you will find it easy to schedule CommonHealth activities.</a:t>
            </a:r>
          </a:p>
          <a:p>
            <a:endParaRPr lang="en-US" dirty="0"/>
          </a:p>
          <a:p>
            <a:endParaRPr lang="en-US" dirty="0"/>
          </a:p>
          <a:p>
            <a:endParaRPr lang="en-US" dirty="0"/>
          </a:p>
          <a:p>
            <a:r>
              <a:rPr lang="en-US" dirty="0"/>
              <a:t>  </a:t>
            </a:r>
          </a:p>
          <a:p>
            <a:endParaRPr lang="en-US" dirty="0"/>
          </a:p>
          <a:p>
            <a:endParaRPr lang="en-US" dirty="0"/>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We ask that you share our CommonHealth communications with the employees at your agency.  These communications include our </a:t>
            </a:r>
            <a:r>
              <a:rPr lang="en-US" dirty="0" err="1"/>
              <a:t>Wellnotes</a:t>
            </a:r>
            <a:r>
              <a:rPr lang="en-US" dirty="0"/>
              <a:t> which are delivered via email each week, our Facebook and YouTube pages (simply search for </a:t>
            </a:r>
            <a:r>
              <a:rPr lang="en-US" dirty="0" err="1"/>
              <a:t>CommonHealthVA</a:t>
            </a:r>
            <a:r>
              <a:rPr lang="en-US" dirty="0"/>
              <a:t> and be sure to like, follow, subscribe, and share), and our website at commonhealth.virginia.gov.</a:t>
            </a:r>
            <a:endParaRPr dirty="0"/>
          </a:p>
          <a:p>
            <a:endParaRPr dirty="0"/>
          </a:p>
          <a:p>
            <a:r>
              <a:rPr lang="en-US" dirty="0"/>
              <a:t>  </a:t>
            </a:r>
          </a:p>
          <a:p>
            <a:endParaRPr lang="en-US" dirty="0"/>
          </a:p>
          <a:p>
            <a:endParaRPr lang="en-US" dirty="0"/>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3382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410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mentioned our Wellness Champions program earlier as a way to help us r</a:t>
            </a:r>
            <a:r>
              <a:rPr lang="en-US" sz="1200" dirty="0">
                <a:solidFill>
                  <a:srgbClr val="5D5F62"/>
                </a:solidFill>
                <a:latin typeface="Rasa"/>
                <a:ea typeface="Rasa"/>
                <a:cs typeface="Rasa"/>
                <a:sym typeface="Rasa"/>
              </a:rPr>
              <a:t>ecognize employee achievements in health and wellness. </a:t>
            </a:r>
            <a:r>
              <a:rPr lang="en-US" dirty="0"/>
              <a:t>We want to celebrate those who live well and inspire others to do the same. Each year, we select the best of the best and name them as our “Wellness Champions.” While nominations can be made year round, the process is promoted during a specific time each year, and that time of year may vary. When that promotion period wraps up, the applications are reviewed and considered by the CommonHealth team. Up to five employees are selected each year and their stories are highlighted in CommonHealth publications. Individuals selected for the award receive a gift bag from CommonHealth and a certificate for serving as an inspirational role model.</a:t>
            </a:r>
          </a:p>
          <a:p>
            <a:endParaRPr lang="en-US" dirty="0"/>
          </a:p>
          <a:p>
            <a:r>
              <a:rPr lang="en-US" dirty="0"/>
              <a:t>Any state employee can submit a nomination of another state employee or a self-nomination.  Spread the word and help us recognize the good!</a:t>
            </a:r>
          </a:p>
          <a:p>
            <a:endParaRPr lang="en-US" dirty="0"/>
          </a:p>
          <a:p>
            <a:endParaRPr lang="en-US" dirty="0"/>
          </a:p>
          <a:p>
            <a:r>
              <a:rPr lang="en-US" dirty="0"/>
              <a:t>  </a:t>
            </a:r>
          </a:p>
          <a:p>
            <a:endParaRPr lang="en-US" dirty="0"/>
          </a:p>
          <a:p>
            <a:endParaRPr lang="en-US" dirty="0"/>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524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Here’s the bottom line:</a:t>
            </a:r>
          </a:p>
          <a:p>
            <a:endParaRPr lang="en-US" dirty="0"/>
          </a:p>
          <a:p>
            <a:r>
              <a:rPr lang="en-US" dirty="0"/>
              <a:t>We ask our Agency Coordinators to propose dates and times to schedule a presentation, reserve a space, get the word out to their co-workers, distribute materials, and encourage participation.</a:t>
            </a:r>
          </a:p>
          <a:p>
            <a:endParaRPr lang="en-US" dirty="0"/>
          </a:p>
          <a:p>
            <a:r>
              <a:rPr lang="en-US" dirty="0"/>
              <a:t>Your regional Wellness Consultant will confirm their availability to schedule a presentation, create and deliver wellness programs and activities, provide materials and methods to include hard-to-read employees, and give support for other agency wellness needs.</a:t>
            </a:r>
          </a:p>
          <a:p>
            <a:endParaRPr lang="en-US" dirty="0"/>
          </a:p>
          <a:p>
            <a:endParaRPr lang="en-US" dirty="0"/>
          </a:p>
          <a:p>
            <a:endParaRPr lang="en-US" dirty="0"/>
          </a:p>
          <a:p>
            <a:r>
              <a:rPr lang="en-US" dirty="0"/>
              <a:t>  </a:t>
            </a:r>
          </a:p>
          <a:p>
            <a:endParaRPr lang="en-US" dirty="0"/>
          </a:p>
          <a:p>
            <a:endParaRPr lang="en-US" dirty="0"/>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270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181600" cy="3081338"/>
          </a:xfrm>
          <a:prstGeom prst="rect">
            <a:avLst/>
          </a:prstGeom>
        </p:spPr>
        <p:txBody>
          <a:bodyPr vert="horz" lIns="91440" tIns="45720" rIns="91440" bIns="45720" rtlCol="0"/>
          <a:lstStyle/>
          <a:p>
            <a:r>
              <a:rPr lang="en-US" dirty="0"/>
              <a:t>Are you excited?  We hope so!  </a:t>
            </a:r>
          </a:p>
          <a:p>
            <a:endParaRPr lang="en-US" dirty="0"/>
          </a:p>
          <a:p>
            <a:r>
              <a:rPr lang="en-US" dirty="0"/>
              <a:t>Your next step is to contact your Wellness Consultant.  You'll see a list of our Wellness Consultants shortly, and you can also find them listed on our website.  From the home page it will only take 2 clicks –   About Us, then Wellness Consultants. Our Wellness Consultants are listed geographically by the cities/counties they serve. </a:t>
            </a:r>
          </a:p>
          <a:p>
            <a:endParaRPr lang="en-US" dirty="0"/>
          </a:p>
          <a:p>
            <a:r>
              <a:rPr lang="en-US" dirty="0"/>
              <a:t>Please contact your regional Wellness Consultant by email or phone and you will be on your way!</a:t>
            </a:r>
          </a:p>
          <a:p>
            <a:endParaRPr lang="en-US" dirty="0"/>
          </a:p>
          <a:p>
            <a:r>
              <a:rPr lang="en-US" dirty="0"/>
              <a:t>If you still aren't sure who your Wellness Consultant is, please send us an email at wellness@dhrm.virginia.gov or contact any of the Wellness Consultants for assistance.</a:t>
            </a:r>
          </a:p>
          <a:p>
            <a:endParaRPr lang="en-US" dirty="0"/>
          </a:p>
          <a:p>
            <a:endParaRPr lang="en-US" dirty="0"/>
          </a:p>
          <a:p>
            <a:r>
              <a:rPr lang="en-US" dirty="0"/>
              <a:t>  </a:t>
            </a:r>
          </a:p>
          <a:p>
            <a:endParaRPr lang="en-US" dirty="0"/>
          </a:p>
          <a:p>
            <a:endParaRPr lang="en-US" dirty="0"/>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43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105400" cy="3081338"/>
          </a:xfrm>
          <a:prstGeom prst="rect">
            <a:avLst/>
          </a:prstGeom>
        </p:spPr>
        <p:txBody>
          <a:bodyPr vert="horz" lIns="91440" tIns="45720" rIns="91440" bIns="45720" rtlCol="0"/>
          <a:lstStyle/>
          <a:p>
            <a:r>
              <a:rPr lang="en-US" dirty="0"/>
              <a:t>Our team consists of 10 Wellness Consultants spread throughout the Commonwealth.  We’re listed here by region.  Find more information on which cities and counties are included in each region on our website, commonhealth.virginia.gov.  Simply click About Us, then Wellness Consultants. </a:t>
            </a:r>
          </a:p>
          <a:p>
            <a:endParaRPr lang="en-US" dirty="0"/>
          </a:p>
          <a:p>
            <a:endParaRPr lang="en-US" dirty="0"/>
          </a:p>
          <a:p>
            <a:endParaRPr lang="en-US" dirty="0"/>
          </a:p>
          <a:p>
            <a:r>
              <a:rPr lang="en-US" dirty="0"/>
              <a:t>  </a:t>
            </a:r>
          </a:p>
          <a:p>
            <a:endParaRPr lang="en-US" dirty="0"/>
          </a:p>
          <a:p>
            <a:endParaRPr lang="en-US" dirty="0"/>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410200" cy="3081338"/>
          </a:xfrm>
          <a:prstGeom prst="rect">
            <a:avLst/>
          </a:prstGeom>
        </p:spPr>
        <p:txBody>
          <a:bodyPr vert="horz" lIns="91440" tIns="45720" rIns="91440" bIns="45720" rtlCol="0"/>
          <a:lstStyle/>
          <a:p>
            <a:r>
              <a:rPr lang="en-US" dirty="0"/>
              <a:t>The goal of this training program is to give you tools and resources to help you to provide the CommonHealth Wellness benefit in a way that it is not only successful but also engaging for employees.  For many years CommonHealth has been helping employees to live healthier . With your assistance, we can reach the Commonwealth’s goal for Virginia’s employees to be the healthiest in the nation.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334000" cy="3081338"/>
          </a:xfrm>
          <a:prstGeom prst="rect">
            <a:avLst/>
          </a:prstGeom>
        </p:spPr>
        <p:txBody>
          <a:bodyPr vert="horz" lIns="91440" tIns="45720" rIns="91440" bIns="45720" rtlCol="0"/>
          <a:lstStyle/>
          <a:p>
            <a:r>
              <a:rPr lang="en-US" dirty="0"/>
              <a:t>Thank you for your time and commitment to helping CommonHealth make Virginia’s employees the healthiest in the nation! We look forward to working with you!  If you have any questions, please email us wellness@dhrm.virginia.gov.  We wish you success and good health!  Thank you, and enjoy the rest of your day!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295400" y="598488"/>
            <a:ext cx="4565650" cy="25685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329238" cy="3081338"/>
          </a:xfrm>
          <a:prstGeom prst="rect">
            <a:avLst/>
          </a:prstGeom>
        </p:spPr>
        <p:txBody>
          <a:bodyPr vert="horz" lIns="91440" tIns="45720" rIns="91440" bIns="45720" rtlCol="0"/>
          <a:lstStyle/>
          <a:p>
            <a:r>
              <a:rPr lang="en-US" dirty="0"/>
              <a:t>To achieve that goal we work together, with  agency administrators and wellness partners to create an environment that promotes and supports employees’ efforts to make healthier lifestyle choices.   By volunteering to coordinate  the CommonHealth Program at your agency you are bringing us closer to realizing these goals.  Thank you!</a:t>
            </a:r>
          </a:p>
          <a:p>
            <a:endParaRPr lang="en-US" dirty="0"/>
          </a:p>
          <a:p>
            <a:r>
              <a:rPr lang="en-US" dirty="0"/>
              <a:t>Now, let’s get down to some of the details that will help you succeed in your new role.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43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257800" cy="3081338"/>
          </a:xfrm>
          <a:prstGeom prst="rect">
            <a:avLst/>
          </a:prstGeom>
        </p:spPr>
        <p:txBody>
          <a:bodyPr vert="horz" lIns="91440" tIns="45720" rIns="91440" bIns="45720" rtlCol="0"/>
          <a:lstStyle/>
          <a:p>
            <a:r>
              <a:rPr lang="en-US" dirty="0"/>
              <a:t>Wellness programs are more popular than ever. They started out as perks for large companies and used to be called corporate fitness programs. Wellness programs are now regularly part of most employee benefits package and if you think about it, worksites have become (sort of) chronic disease prevention centers.</a:t>
            </a:r>
          </a:p>
          <a:p>
            <a:endParaRPr lang="en-US" dirty="0"/>
          </a:p>
          <a:p>
            <a:r>
              <a:rPr lang="en-US" dirty="0"/>
              <a:t>Worksites are doing more than any other group to prevent, and even reverse, lifestyle diseases. Hospitals are great at treating disease and they are good at early detection of disease, but they don’t do much in the way of prevention. The total reach and impact of worksite wellness programs dwarfs all other efforts to improve the health of adults. And they do all this because employers enjoy the benefits that come from having a healthier workforce.</a:t>
            </a:r>
          </a:p>
          <a:p>
            <a:endParaRPr lang="en-US" dirty="0"/>
          </a:p>
          <a:p>
            <a:r>
              <a:rPr lang="en-US" dirty="0"/>
              <a:t>Evidence Shows the Benefits of Wellness! Think of the different benefits employers typically offer - retirement plans, healthcare, paid time off, or maternity leave. These are designed to help recruit and retain the best employees. Yet there are no published studies that show that these benefits have a measurable effect on the ability to recruit or retain workers. These things are actually very hard to study. We do them because we believe they are important, and we sense that they make a difference in our ability to attract good workers. But, there is no science to back this up.</a:t>
            </a:r>
          </a:p>
          <a:p>
            <a:endParaRPr lang="en-US" dirty="0"/>
          </a:p>
          <a:p>
            <a:r>
              <a:rPr lang="en-US" dirty="0"/>
              <a:t>Wellness programs, on the other hand, have been studied for decades. There are hundreds of rigorous scientific evaluations of the impact of wellness programs and we have an enormous amount of very solid data that show the benefits of having a wellness program. Wellness programs are good at helping people adopt and maintain healthy behaviors.  This is perhaps the biggest benefit of having a wellness program. Healthy behaviors lead to lower health risks, and lower health risks lead to less chronic disease, and, with less chronic disease employees and employers have fewer health care costs.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43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334000" cy="3081338"/>
          </a:xfrm>
          <a:prstGeom prst="rect">
            <a:avLst/>
          </a:prstGeom>
        </p:spPr>
        <p:txBody>
          <a:bodyPr vert="horz" lIns="91440" tIns="45720" rIns="91440" bIns="45720" rtlCol="0"/>
          <a:lstStyle/>
          <a:p>
            <a:r>
              <a:rPr lang="en-US" dirty="0"/>
              <a:t>COVID-19 presented seemingly insurmountable health, life, and</a:t>
            </a:r>
          </a:p>
          <a:p>
            <a:r>
              <a:rPr lang="en-US" dirty="0"/>
              <a:t>business challenges.</a:t>
            </a:r>
          </a:p>
          <a:p>
            <a:r>
              <a:rPr lang="en-US" dirty="0"/>
              <a:t>Even before the pandemic, 6 out of 10 Americans were living with a chronic condition, and 4 out of 10 with two or more. The world discovered these very same chronic conditions put people at extraordinary risk for complications with COVID-19.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270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486400" cy="3081338"/>
          </a:xfrm>
          <a:prstGeom prst="rect">
            <a:avLst/>
          </a:prstGeom>
        </p:spPr>
        <p:txBody>
          <a:bodyPr vert="horz" lIns="91440" tIns="45720" rIns="91440" bIns="45720" rtlCol="0"/>
          <a:lstStyle/>
          <a:p>
            <a:r>
              <a:rPr lang="en-US" dirty="0"/>
              <a:t>Research shows us that  chronic diseases are the manifestation of a short list of risk behaviors including; poor nutrition,</a:t>
            </a:r>
          </a:p>
          <a:p>
            <a:r>
              <a:rPr lang="en-US" dirty="0"/>
              <a:t>sedentary lifestyle, substance abuse (including tobacco and alcohol), stress  and poor sleep.</a:t>
            </a:r>
          </a:p>
          <a:p>
            <a:r>
              <a:rPr lang="en-US" dirty="0"/>
              <a:t>CommonHealth addresses all of these risk behaviors directly through the four pillars our program; Move more, stress less, eat well and sleep better. </a:t>
            </a:r>
          </a:p>
          <a:p>
            <a:endParaRPr lang="en-US" dirty="0"/>
          </a:p>
          <a:p>
            <a:r>
              <a:rPr lang="en-US" dirty="0"/>
              <a:t>Additionally, each of our offerings are targeted, inclusive, and designed to meet employees where they are. This allows us to address the employee's needs within the flexible framework of our agency level delivery model.   </a:t>
            </a:r>
          </a:p>
          <a:p>
            <a:endParaRPr lang="en-US" dirty="0"/>
          </a:p>
          <a:p>
            <a:r>
              <a:rPr lang="en-US" dirty="0"/>
              <a:t>By focusing on target areas that support prevention and effective condition management through healthy choices, CommonHealth is able to positively effect wellness outcomes.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43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334000" cy="3081338"/>
          </a:xfrm>
          <a:prstGeom prst="rect">
            <a:avLst/>
          </a:prstGeom>
        </p:spPr>
        <p:txBody>
          <a:bodyPr vert="horz" lIns="91440" tIns="45720" rIns="91440" bIns="45720" rtlCol="0"/>
          <a:lstStyle/>
          <a:p>
            <a:r>
              <a:rPr lang="en-US" dirty="0"/>
              <a:t>One of the first questions you will be asked is… Who can participate?</a:t>
            </a:r>
          </a:p>
          <a:p>
            <a:r>
              <a:rPr lang="en-US" dirty="0"/>
              <a:t>Unlike some employee benefits, ALL active employees may participate in the CommonHealth program.   This includes full time, part time, wage, hourly, adjunct, and seasonal employees. Anyone who receives a paycheck from the state may participate!</a:t>
            </a:r>
          </a:p>
          <a:p>
            <a:endParaRPr lang="en-US" dirty="0"/>
          </a:p>
          <a:p>
            <a:r>
              <a:rPr lang="en-US" dirty="0"/>
              <a:t>In addition, any employee’s dependent 18 years or older, and covered by one of the states health benefit plans may also participate.  If fact, we encourage participation by family members– the added support from family members is very important as individuals make changes to live a healthier  lifestyle.</a:t>
            </a:r>
          </a:p>
          <a:p>
            <a:endParaRPr lang="en-US" dirty="0"/>
          </a:p>
          <a:p>
            <a:r>
              <a:rPr lang="en-US" dirty="0"/>
              <a:t>Finally, we invite our state retirees and their covered dependents to join in CommonHealth activities and programs through their former agencies.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257800" cy="3081338"/>
          </a:xfrm>
          <a:prstGeom prst="rect">
            <a:avLst/>
          </a:prstGeom>
        </p:spPr>
        <p:txBody>
          <a:bodyPr vert="horz" lIns="91440" tIns="45720" rIns="91440" bIns="45720" rtlCol="0"/>
          <a:lstStyle/>
          <a:p>
            <a:r>
              <a:rPr lang="en-US" dirty="0"/>
              <a:t>So, what does CommonHealth do? Most importantly, we work with you to deliver health and wellness programs directly to your employees to help them make and maintain healthy lifestyle changes.  Pre-covid that was usually done in person.  </a:t>
            </a:r>
          </a:p>
          <a:p>
            <a:endParaRPr lang="en-US" dirty="0"/>
          </a:p>
          <a:p>
            <a:r>
              <a:rPr lang="en-US" dirty="0"/>
              <a:t>Once each week we communicate health information via email with our weekly </a:t>
            </a:r>
            <a:r>
              <a:rPr lang="en-US" dirty="0" err="1"/>
              <a:t>Wellnote</a:t>
            </a:r>
            <a:r>
              <a:rPr lang="en-US" dirty="0"/>
              <a:t>.  These are short communications include helpful tips on exercise, diet, stress, sleep, and more.</a:t>
            </a:r>
          </a:p>
          <a:p>
            <a:endParaRPr lang="en-US" dirty="0"/>
          </a:p>
          <a:p>
            <a:r>
              <a:rPr lang="en-US" dirty="0"/>
              <a:t>We also strive to recognize employee achievement through our Wellness Champions program, which we'll talk more about later.</a:t>
            </a:r>
          </a:p>
          <a:p>
            <a:endParaRPr lang="en-US" dirty="0"/>
          </a:p>
          <a:p>
            <a:r>
              <a:rPr lang="en-US" dirty="0"/>
              <a:t>We work to increase awareness of the variety of wellness benefits available to employees who are enrolled in health plans.  This includes ways to access mental health benefits through the EAP and ways to save money.</a:t>
            </a:r>
          </a:p>
          <a:p>
            <a:endParaRPr lang="en-US" dirty="0"/>
          </a:p>
          <a:p>
            <a:r>
              <a:rPr lang="en-US" dirty="0"/>
              <a:t>And last, but not least, we help agencies connect with other agencies that have similar interests.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270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105400" cy="3081338"/>
          </a:xfrm>
          <a:prstGeom prst="rect">
            <a:avLst/>
          </a:prstGeom>
        </p:spPr>
        <p:txBody>
          <a:bodyPr vert="horz" lIns="91440" tIns="45720" rIns="91440" bIns="45720" rtlCol="0"/>
          <a:lstStyle/>
          <a:p>
            <a:r>
              <a:rPr lang="en-US" dirty="0"/>
              <a:t>Now, you may be wondering……how do I get started? Over the years we have found that the biggest key to having a successful and active CommonHealth Program is to have support from those at the top.  So one of your first steps is to be sure that your agency administrators, human resources </a:t>
            </a:r>
            <a:r>
              <a:rPr lang="en-US" dirty="0" err="1"/>
              <a:t>office,managers</a:t>
            </a:r>
            <a:r>
              <a:rPr lang="en-US" dirty="0"/>
              <a:t> and supervisors are on board.  If  they understand that CommonHealth will benefit employees and, as a result, benefit the agency, they will be happy to lend their support.</a:t>
            </a:r>
          </a:p>
          <a:p>
            <a:endParaRPr lang="en-US" dirty="0"/>
          </a:p>
          <a:p>
            <a:r>
              <a:rPr lang="en-US" dirty="0"/>
              <a:t>As you ask for support, be sure that management understands that participation rarely interferes with the normal work day.  Programs are usually offered at lunch time and during staff meetings and other events.  And, CommonHealth has the ability to tailor programs to meet specific agency needs.  With their support your efforts will go a long way. The best way for management to support CommonHealth is to let employees see them participating and encouraging others to participate.</a:t>
            </a:r>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www.commonhealth.virginia.gov" TargetMode="External"/><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mailto:wellness@dhrm.virginia.gov"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www.commonhealth.virginia.gov" TargetMode="External"/><Relationship Id="rId5" Type="http://schemas.openxmlformats.org/officeDocument/2006/relationships/image" Target="../media/image23.jpe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8" Type="http://schemas.openxmlformats.org/officeDocument/2006/relationships/hyperlink" Target="mailto:amy.moore@dhrm.virginia.gov" TargetMode="External"/><Relationship Id="rId13" Type="http://schemas.openxmlformats.org/officeDocument/2006/relationships/hyperlink" Target="mailto:susan.perry@dhrm.virginia.gov" TargetMode="External"/><Relationship Id="rId3" Type="http://schemas.openxmlformats.org/officeDocument/2006/relationships/image" Target="../media/image1.png"/><Relationship Id="rId7" Type="http://schemas.openxmlformats.org/officeDocument/2006/relationships/hyperlink" Target="mailto:craig.hicken@dhrm.virginia.gov" TargetMode="External"/><Relationship Id="rId12" Type="http://schemas.openxmlformats.org/officeDocument/2006/relationships/hyperlink" Target="mailto:kristina.hall@dhrm.virginia.gov"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mailto:felix.johnson@dhrm.virginia.gov" TargetMode="External"/><Relationship Id="rId11" Type="http://schemas.openxmlformats.org/officeDocument/2006/relationships/hyperlink" Target="mailto:kelsey.jones@dhrm.virginia.gov" TargetMode="External"/><Relationship Id="rId5" Type="http://schemas.openxmlformats.org/officeDocument/2006/relationships/hyperlink" Target="mailto:jami.zanetta@dhrm.virginia.gov" TargetMode="External"/><Relationship Id="rId10" Type="http://schemas.openxmlformats.org/officeDocument/2006/relationships/hyperlink" Target="mailto:cynthia.duncan@dhrm.virginia.gov" TargetMode="External"/><Relationship Id="rId4" Type="http://schemas.openxmlformats.org/officeDocument/2006/relationships/image" Target="../media/image2.svg"/><Relationship Id="rId9" Type="http://schemas.openxmlformats.org/officeDocument/2006/relationships/hyperlink" Target="http://marylouise.gerdes.virginia.gov" TargetMode="External"/><Relationship Id="rId14" Type="http://schemas.openxmlformats.org/officeDocument/2006/relationships/hyperlink" Target="mailto:suzanne.meador@dhrm.virginia.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mailto:wellness@dhrm.virginia.gov" TargetMode="External"/><Relationship Id="rId5" Type="http://schemas.openxmlformats.org/officeDocument/2006/relationships/hyperlink" Target="https://www.commonhealth.virginia.gov" TargetMode="Externa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2244922" y="3673535"/>
            <a:ext cx="0" cy="1962700"/>
          </a:xfrm>
          <a:prstGeom prst="line">
            <a:avLst/>
          </a:prstGeom>
          <a:ln w="85725" cap="flat">
            <a:solidFill>
              <a:srgbClr val="0083C0"/>
            </a:solidFill>
            <a:prstDash val="solid"/>
            <a:headEnd type="none" w="sm" len="sm"/>
            <a:tailEnd type="none" w="sm" len="sm"/>
          </a:ln>
        </p:spPr>
        <p:txBody>
          <a:bodyPr/>
          <a:lstStyle/>
          <a:p>
            <a:endParaRPr lang="en-US"/>
          </a:p>
        </p:txBody>
      </p:sp>
      <p:grpSp>
        <p:nvGrpSpPr>
          <p:cNvPr id="3" name="Group 3"/>
          <p:cNvGrpSpPr/>
          <p:nvPr/>
        </p:nvGrpSpPr>
        <p:grpSpPr>
          <a:xfrm>
            <a:off x="16635253" y="-192555"/>
            <a:ext cx="1652747" cy="10479555"/>
            <a:chOff x="0" y="0"/>
            <a:chExt cx="2203662" cy="13972741"/>
          </a:xfrm>
        </p:grpSpPr>
        <p:grpSp>
          <p:nvGrpSpPr>
            <p:cNvPr id="4" name="Group 4"/>
            <p:cNvGrpSpPr/>
            <p:nvPr/>
          </p:nvGrpSpPr>
          <p:grpSpPr>
            <a:xfrm>
              <a:off x="460375" y="256741"/>
              <a:ext cx="660400" cy="13716000"/>
              <a:chOff x="0" y="0"/>
              <a:chExt cx="130449" cy="2709333"/>
            </a:xfrm>
          </p:grpSpPr>
          <p:sp>
            <p:nvSpPr>
              <p:cNvPr id="5" name="Freeform 5"/>
              <p:cNvSpPr/>
              <p:nvPr/>
            </p:nvSpPr>
            <p:spPr>
              <a:xfrm>
                <a:off x="0" y="0"/>
                <a:ext cx="130449" cy="2709333"/>
              </a:xfrm>
              <a:custGeom>
                <a:avLst/>
                <a:gdLst/>
                <a:ahLst/>
                <a:cxnLst/>
                <a:rect l="l" t="t" r="r" b="b"/>
                <a:pathLst>
                  <a:path w="130449" h="2709333">
                    <a:moveTo>
                      <a:pt x="0" y="0"/>
                    </a:moveTo>
                    <a:lnTo>
                      <a:pt x="130449" y="0"/>
                    </a:lnTo>
                    <a:lnTo>
                      <a:pt x="130449" y="2709333"/>
                    </a:lnTo>
                    <a:lnTo>
                      <a:pt x="0" y="2709333"/>
                    </a:lnTo>
                    <a:close/>
                  </a:path>
                </a:pathLst>
              </a:custGeom>
              <a:solidFill>
                <a:srgbClr val="F5831F"/>
              </a:solidFill>
            </p:spPr>
            <p:txBody>
              <a:bodyPr/>
              <a:lstStyle/>
              <a:p>
                <a:endParaRPr lang="en-US"/>
              </a:p>
            </p:txBody>
          </p:sp>
          <p:sp>
            <p:nvSpPr>
              <p:cNvPr id="6" name="TextBox 6"/>
              <p:cNvSpPr txBox="1"/>
              <p:nvPr/>
            </p:nvSpPr>
            <p:spPr>
              <a:xfrm>
                <a:off x="0" y="-38100"/>
                <a:ext cx="130449" cy="2747433"/>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68275" y="256741"/>
              <a:ext cx="307975" cy="13716000"/>
              <a:chOff x="0" y="0"/>
              <a:chExt cx="60835" cy="2709333"/>
            </a:xfrm>
          </p:grpSpPr>
          <p:sp>
            <p:nvSpPr>
              <p:cNvPr id="8" name="Freeform 8"/>
              <p:cNvSpPr/>
              <p:nvPr/>
            </p:nvSpPr>
            <p:spPr>
              <a:xfrm>
                <a:off x="0" y="0"/>
                <a:ext cx="60835" cy="2709333"/>
              </a:xfrm>
              <a:custGeom>
                <a:avLst/>
                <a:gdLst/>
                <a:ahLst/>
                <a:cxnLst/>
                <a:rect l="l" t="t" r="r" b="b"/>
                <a:pathLst>
                  <a:path w="60835" h="2709333">
                    <a:moveTo>
                      <a:pt x="0" y="0"/>
                    </a:moveTo>
                    <a:lnTo>
                      <a:pt x="60835" y="0"/>
                    </a:lnTo>
                    <a:lnTo>
                      <a:pt x="60835" y="2709333"/>
                    </a:lnTo>
                    <a:lnTo>
                      <a:pt x="0" y="2709333"/>
                    </a:lnTo>
                    <a:close/>
                  </a:path>
                </a:pathLst>
              </a:custGeom>
              <a:solidFill>
                <a:srgbClr val="E2188F"/>
              </a:solidFill>
            </p:spPr>
            <p:txBody>
              <a:bodyPr/>
              <a:lstStyle/>
              <a:p>
                <a:endParaRPr lang="en-US"/>
              </a:p>
            </p:txBody>
          </p:sp>
          <p:sp>
            <p:nvSpPr>
              <p:cNvPr id="9" name="TextBox 9"/>
              <p:cNvSpPr txBox="1"/>
              <p:nvPr/>
            </p:nvSpPr>
            <p:spPr>
              <a:xfrm>
                <a:off x="0" y="-38100"/>
                <a:ext cx="60835" cy="2747433"/>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0" y="256741"/>
              <a:ext cx="168275" cy="13716000"/>
              <a:chOff x="0" y="0"/>
              <a:chExt cx="33240" cy="2709333"/>
            </a:xfrm>
          </p:grpSpPr>
          <p:sp>
            <p:nvSpPr>
              <p:cNvPr id="11" name="Freeform 11"/>
              <p:cNvSpPr/>
              <p:nvPr/>
            </p:nvSpPr>
            <p:spPr>
              <a:xfrm>
                <a:off x="0" y="0"/>
                <a:ext cx="33240" cy="2709333"/>
              </a:xfrm>
              <a:custGeom>
                <a:avLst/>
                <a:gdLst/>
                <a:ahLst/>
                <a:cxnLst/>
                <a:rect l="l" t="t" r="r" b="b"/>
                <a:pathLst>
                  <a:path w="33240" h="2709333">
                    <a:moveTo>
                      <a:pt x="0" y="0"/>
                    </a:moveTo>
                    <a:lnTo>
                      <a:pt x="33240" y="0"/>
                    </a:lnTo>
                    <a:lnTo>
                      <a:pt x="33240" y="2709333"/>
                    </a:lnTo>
                    <a:lnTo>
                      <a:pt x="0" y="2709333"/>
                    </a:lnTo>
                    <a:close/>
                  </a:path>
                </a:pathLst>
              </a:custGeom>
              <a:solidFill>
                <a:srgbClr val="0083C0"/>
              </a:solidFill>
            </p:spPr>
            <p:txBody>
              <a:bodyPr/>
              <a:lstStyle/>
              <a:p>
                <a:endParaRPr lang="en-US"/>
              </a:p>
            </p:txBody>
          </p:sp>
          <p:sp>
            <p:nvSpPr>
              <p:cNvPr id="12" name="TextBox 12"/>
              <p:cNvSpPr txBox="1"/>
              <p:nvPr/>
            </p:nvSpPr>
            <p:spPr>
              <a:xfrm>
                <a:off x="0" y="-38100"/>
                <a:ext cx="33240" cy="2747433"/>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rot="-5400000">
              <a:off x="-5324152" y="6444927"/>
              <a:ext cx="13972741" cy="1082887"/>
            </a:xfrm>
            <a:custGeom>
              <a:avLst/>
              <a:gdLst/>
              <a:ahLst/>
              <a:cxnLst/>
              <a:rect l="l" t="t" r="r" b="b"/>
              <a:pathLst>
                <a:path w="13972741" h="1082887">
                  <a:moveTo>
                    <a:pt x="0" y="0"/>
                  </a:moveTo>
                  <a:lnTo>
                    <a:pt x="13972741" y="0"/>
                  </a:lnTo>
                  <a:lnTo>
                    <a:pt x="13972741" y="1082887"/>
                  </a:lnTo>
                  <a:lnTo>
                    <a:pt x="0" y="1082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Freeform 14"/>
          <p:cNvSpPr/>
          <p:nvPr/>
        </p:nvSpPr>
        <p:spPr>
          <a:xfrm>
            <a:off x="1028700" y="869212"/>
            <a:ext cx="9721277" cy="2240180"/>
          </a:xfrm>
          <a:custGeom>
            <a:avLst/>
            <a:gdLst/>
            <a:ahLst/>
            <a:cxnLst/>
            <a:rect l="l" t="t" r="r" b="b"/>
            <a:pathLst>
              <a:path w="9721277" h="2240180">
                <a:moveTo>
                  <a:pt x="0" y="0"/>
                </a:moveTo>
                <a:lnTo>
                  <a:pt x="9721277" y="0"/>
                </a:lnTo>
                <a:lnTo>
                  <a:pt x="9721277" y="2240180"/>
                </a:lnTo>
                <a:lnTo>
                  <a:pt x="0" y="2240180"/>
                </a:lnTo>
                <a:lnTo>
                  <a:pt x="0" y="0"/>
                </a:lnTo>
                <a:close/>
              </a:path>
            </a:pathLst>
          </a:custGeom>
          <a:blipFill>
            <a:blip r:embed="rId5"/>
            <a:stretch>
              <a:fillRect/>
            </a:stretch>
          </a:blipFill>
        </p:spPr>
        <p:txBody>
          <a:bodyPr/>
          <a:lstStyle/>
          <a:p>
            <a:endParaRPr lang="en-US"/>
          </a:p>
        </p:txBody>
      </p:sp>
      <p:sp>
        <p:nvSpPr>
          <p:cNvPr id="15" name="Freeform 15"/>
          <p:cNvSpPr/>
          <p:nvPr/>
        </p:nvSpPr>
        <p:spPr>
          <a:xfrm>
            <a:off x="11826863" y="4264456"/>
            <a:ext cx="5798460" cy="5798460"/>
          </a:xfrm>
          <a:custGeom>
            <a:avLst/>
            <a:gdLst/>
            <a:ahLst/>
            <a:cxnLst/>
            <a:rect l="l" t="t" r="r" b="b"/>
            <a:pathLst>
              <a:path w="5798460" h="5798460">
                <a:moveTo>
                  <a:pt x="0" y="0"/>
                </a:moveTo>
                <a:lnTo>
                  <a:pt x="5798460" y="0"/>
                </a:lnTo>
                <a:lnTo>
                  <a:pt x="5798460" y="5798460"/>
                </a:lnTo>
                <a:lnTo>
                  <a:pt x="0" y="5798460"/>
                </a:lnTo>
                <a:lnTo>
                  <a:pt x="0" y="0"/>
                </a:lnTo>
                <a:close/>
              </a:path>
            </a:pathLst>
          </a:custGeom>
          <a:blipFill>
            <a:blip r:embed="rId6"/>
            <a:stretch>
              <a:fillRect/>
            </a:stretch>
          </a:blipFill>
        </p:spPr>
        <p:txBody>
          <a:bodyPr/>
          <a:lstStyle/>
          <a:p>
            <a:endParaRPr lang="en-US"/>
          </a:p>
        </p:txBody>
      </p:sp>
      <p:sp>
        <p:nvSpPr>
          <p:cNvPr id="16" name="Freeform 16"/>
          <p:cNvSpPr/>
          <p:nvPr/>
        </p:nvSpPr>
        <p:spPr>
          <a:xfrm>
            <a:off x="648031" y="7722543"/>
            <a:ext cx="2140210" cy="2152034"/>
          </a:xfrm>
          <a:custGeom>
            <a:avLst/>
            <a:gdLst/>
            <a:ahLst/>
            <a:cxnLst/>
            <a:rect l="l" t="t" r="r" b="b"/>
            <a:pathLst>
              <a:path w="2140210" h="2152034">
                <a:moveTo>
                  <a:pt x="0" y="0"/>
                </a:moveTo>
                <a:lnTo>
                  <a:pt x="2140209" y="0"/>
                </a:lnTo>
                <a:lnTo>
                  <a:pt x="2140209" y="2152034"/>
                </a:lnTo>
                <a:lnTo>
                  <a:pt x="0" y="2152034"/>
                </a:lnTo>
                <a:lnTo>
                  <a:pt x="0" y="0"/>
                </a:lnTo>
                <a:close/>
              </a:path>
            </a:pathLst>
          </a:custGeom>
          <a:blipFill>
            <a:blip r:embed="rId7"/>
            <a:stretch>
              <a:fillRect/>
            </a:stretch>
          </a:blipFill>
        </p:spPr>
        <p:txBody>
          <a:bodyPr/>
          <a:lstStyle/>
          <a:p>
            <a:endParaRPr lang="en-US"/>
          </a:p>
        </p:txBody>
      </p:sp>
      <p:sp>
        <p:nvSpPr>
          <p:cNvPr id="17" name="TextBox 17"/>
          <p:cNvSpPr txBox="1"/>
          <p:nvPr/>
        </p:nvSpPr>
        <p:spPr>
          <a:xfrm>
            <a:off x="2503457" y="3500264"/>
            <a:ext cx="13582483" cy="2602862"/>
          </a:xfrm>
          <a:prstGeom prst="rect">
            <a:avLst/>
          </a:prstGeom>
        </p:spPr>
        <p:txBody>
          <a:bodyPr lIns="0" tIns="0" rIns="0" bIns="0" rtlCol="0" anchor="t">
            <a:spAutoFit/>
          </a:bodyPr>
          <a:lstStyle/>
          <a:p>
            <a:pPr marL="0" lvl="0" indent="0" algn="l">
              <a:lnSpc>
                <a:spcPts val="10119"/>
              </a:lnSpc>
              <a:spcBef>
                <a:spcPct val="0"/>
              </a:spcBef>
            </a:pPr>
            <a:r>
              <a:rPr lang="en-US" sz="9199" spc="183">
                <a:solidFill>
                  <a:srgbClr val="5D5F62"/>
                </a:solidFill>
                <a:latin typeface="Klein Condensed Bold"/>
                <a:ea typeface="Klein Condensed Bold"/>
                <a:cs typeface="Klein Condensed Bold"/>
                <a:sym typeface="Klein Condensed Bold"/>
              </a:rPr>
              <a:t>Virginia’s Employee Wellness Program</a:t>
            </a:r>
          </a:p>
        </p:txBody>
      </p:sp>
      <p:sp>
        <p:nvSpPr>
          <p:cNvPr id="18" name="TextBox 18"/>
          <p:cNvSpPr txBox="1"/>
          <p:nvPr/>
        </p:nvSpPr>
        <p:spPr>
          <a:xfrm>
            <a:off x="3926072" y="8741410"/>
            <a:ext cx="7265113" cy="976630"/>
          </a:xfrm>
          <a:prstGeom prst="rect">
            <a:avLst/>
          </a:prstGeom>
        </p:spPr>
        <p:txBody>
          <a:bodyPr lIns="0" tIns="0" rIns="0" bIns="0" rtlCol="0" anchor="t">
            <a:spAutoFit/>
          </a:bodyPr>
          <a:lstStyle/>
          <a:p>
            <a:pPr algn="l">
              <a:lnSpc>
                <a:spcPts val="3919"/>
              </a:lnSpc>
            </a:pPr>
            <a:r>
              <a:rPr lang="en-US" sz="2799">
                <a:solidFill>
                  <a:srgbClr val="5D5F62"/>
                </a:solidFill>
                <a:latin typeface="Proxima Nova"/>
                <a:ea typeface="Proxima Nova"/>
                <a:cs typeface="Proxima Nova"/>
                <a:sym typeface="Proxima Nova"/>
              </a:rPr>
              <a:t>Department of Human Resource Management</a:t>
            </a:r>
          </a:p>
          <a:p>
            <a:pPr marL="0" lvl="1" indent="0" algn="l">
              <a:lnSpc>
                <a:spcPts val="3919"/>
              </a:lnSpc>
              <a:spcBef>
                <a:spcPct val="0"/>
              </a:spcBef>
            </a:pPr>
            <a:r>
              <a:rPr lang="en-US" sz="2799">
                <a:solidFill>
                  <a:srgbClr val="5D5F62"/>
                </a:solidFill>
                <a:latin typeface="Proxima Nova"/>
                <a:ea typeface="Proxima Nova"/>
                <a:cs typeface="Proxima Nova"/>
                <a:sym typeface="Proxima Nova"/>
              </a:rPr>
              <a:t>Office of Health Benefits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1562" y="983991"/>
            <a:ext cx="0" cy="1042923"/>
          </a:xfrm>
          <a:prstGeom prst="line">
            <a:avLst/>
          </a:prstGeom>
          <a:ln w="85725" cap="flat">
            <a:solidFill>
              <a:srgbClr val="0083C0"/>
            </a:solidFill>
            <a:prstDash val="solid"/>
            <a:headEnd type="none" w="sm" len="sm"/>
            <a:tailEnd type="none" w="sm" len="sm"/>
          </a:ln>
        </p:spPr>
        <p:txBody>
          <a:bodyPr/>
          <a:lstStyle/>
          <a:p>
            <a:endParaRPr lang="en-US"/>
          </a:p>
        </p:txBody>
      </p:sp>
      <p:grpSp>
        <p:nvGrpSpPr>
          <p:cNvPr id="3" name="Group 3"/>
          <p:cNvGrpSpPr/>
          <p:nvPr/>
        </p:nvGrpSpPr>
        <p:grpSpPr>
          <a:xfrm>
            <a:off x="16635253" y="-192555"/>
            <a:ext cx="1652747" cy="10479555"/>
            <a:chOff x="0" y="0"/>
            <a:chExt cx="2203662" cy="13972741"/>
          </a:xfrm>
        </p:grpSpPr>
        <p:grpSp>
          <p:nvGrpSpPr>
            <p:cNvPr id="4" name="Group 4"/>
            <p:cNvGrpSpPr/>
            <p:nvPr/>
          </p:nvGrpSpPr>
          <p:grpSpPr>
            <a:xfrm>
              <a:off x="460375" y="256741"/>
              <a:ext cx="660400" cy="13716000"/>
              <a:chOff x="0" y="0"/>
              <a:chExt cx="130449" cy="2709333"/>
            </a:xfrm>
          </p:grpSpPr>
          <p:sp>
            <p:nvSpPr>
              <p:cNvPr id="5" name="Freeform 5"/>
              <p:cNvSpPr/>
              <p:nvPr/>
            </p:nvSpPr>
            <p:spPr>
              <a:xfrm>
                <a:off x="0" y="0"/>
                <a:ext cx="130449" cy="2709333"/>
              </a:xfrm>
              <a:custGeom>
                <a:avLst/>
                <a:gdLst/>
                <a:ahLst/>
                <a:cxnLst/>
                <a:rect l="l" t="t" r="r" b="b"/>
                <a:pathLst>
                  <a:path w="130449" h="2709333">
                    <a:moveTo>
                      <a:pt x="0" y="0"/>
                    </a:moveTo>
                    <a:lnTo>
                      <a:pt x="130449" y="0"/>
                    </a:lnTo>
                    <a:lnTo>
                      <a:pt x="130449" y="2709333"/>
                    </a:lnTo>
                    <a:lnTo>
                      <a:pt x="0" y="2709333"/>
                    </a:lnTo>
                    <a:close/>
                  </a:path>
                </a:pathLst>
              </a:custGeom>
              <a:solidFill>
                <a:srgbClr val="F5831F"/>
              </a:solidFill>
            </p:spPr>
            <p:txBody>
              <a:bodyPr/>
              <a:lstStyle/>
              <a:p>
                <a:endParaRPr lang="en-US"/>
              </a:p>
            </p:txBody>
          </p:sp>
          <p:sp>
            <p:nvSpPr>
              <p:cNvPr id="6" name="TextBox 6"/>
              <p:cNvSpPr txBox="1"/>
              <p:nvPr/>
            </p:nvSpPr>
            <p:spPr>
              <a:xfrm>
                <a:off x="0" y="-38100"/>
                <a:ext cx="130449" cy="2747433"/>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68275" y="256741"/>
              <a:ext cx="307975" cy="13716000"/>
              <a:chOff x="0" y="0"/>
              <a:chExt cx="60835" cy="2709333"/>
            </a:xfrm>
          </p:grpSpPr>
          <p:sp>
            <p:nvSpPr>
              <p:cNvPr id="8" name="Freeform 8"/>
              <p:cNvSpPr/>
              <p:nvPr/>
            </p:nvSpPr>
            <p:spPr>
              <a:xfrm>
                <a:off x="0" y="0"/>
                <a:ext cx="60835" cy="2709333"/>
              </a:xfrm>
              <a:custGeom>
                <a:avLst/>
                <a:gdLst/>
                <a:ahLst/>
                <a:cxnLst/>
                <a:rect l="l" t="t" r="r" b="b"/>
                <a:pathLst>
                  <a:path w="60835" h="2709333">
                    <a:moveTo>
                      <a:pt x="0" y="0"/>
                    </a:moveTo>
                    <a:lnTo>
                      <a:pt x="60835" y="0"/>
                    </a:lnTo>
                    <a:lnTo>
                      <a:pt x="60835" y="2709333"/>
                    </a:lnTo>
                    <a:lnTo>
                      <a:pt x="0" y="2709333"/>
                    </a:lnTo>
                    <a:close/>
                  </a:path>
                </a:pathLst>
              </a:custGeom>
              <a:solidFill>
                <a:srgbClr val="E2188F"/>
              </a:solidFill>
            </p:spPr>
            <p:txBody>
              <a:bodyPr/>
              <a:lstStyle/>
              <a:p>
                <a:endParaRPr lang="en-US"/>
              </a:p>
            </p:txBody>
          </p:sp>
          <p:sp>
            <p:nvSpPr>
              <p:cNvPr id="9" name="TextBox 9"/>
              <p:cNvSpPr txBox="1"/>
              <p:nvPr/>
            </p:nvSpPr>
            <p:spPr>
              <a:xfrm>
                <a:off x="0" y="-38100"/>
                <a:ext cx="60835" cy="2747433"/>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0" y="256741"/>
              <a:ext cx="168275" cy="13716000"/>
              <a:chOff x="0" y="0"/>
              <a:chExt cx="33240" cy="2709333"/>
            </a:xfrm>
          </p:grpSpPr>
          <p:sp>
            <p:nvSpPr>
              <p:cNvPr id="11" name="Freeform 11"/>
              <p:cNvSpPr/>
              <p:nvPr/>
            </p:nvSpPr>
            <p:spPr>
              <a:xfrm>
                <a:off x="0" y="0"/>
                <a:ext cx="33240" cy="2709333"/>
              </a:xfrm>
              <a:custGeom>
                <a:avLst/>
                <a:gdLst/>
                <a:ahLst/>
                <a:cxnLst/>
                <a:rect l="l" t="t" r="r" b="b"/>
                <a:pathLst>
                  <a:path w="33240" h="2709333">
                    <a:moveTo>
                      <a:pt x="0" y="0"/>
                    </a:moveTo>
                    <a:lnTo>
                      <a:pt x="33240" y="0"/>
                    </a:lnTo>
                    <a:lnTo>
                      <a:pt x="33240" y="2709333"/>
                    </a:lnTo>
                    <a:lnTo>
                      <a:pt x="0" y="2709333"/>
                    </a:lnTo>
                    <a:close/>
                  </a:path>
                </a:pathLst>
              </a:custGeom>
              <a:solidFill>
                <a:srgbClr val="0083C0"/>
              </a:solidFill>
            </p:spPr>
            <p:txBody>
              <a:bodyPr/>
              <a:lstStyle/>
              <a:p>
                <a:endParaRPr lang="en-US"/>
              </a:p>
            </p:txBody>
          </p:sp>
          <p:sp>
            <p:nvSpPr>
              <p:cNvPr id="12" name="TextBox 12"/>
              <p:cNvSpPr txBox="1"/>
              <p:nvPr/>
            </p:nvSpPr>
            <p:spPr>
              <a:xfrm>
                <a:off x="0" y="-38100"/>
                <a:ext cx="33240" cy="2747433"/>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rot="-5400000">
              <a:off x="-5324152" y="6444927"/>
              <a:ext cx="13972741" cy="1082887"/>
            </a:xfrm>
            <a:custGeom>
              <a:avLst/>
              <a:gdLst/>
              <a:ahLst/>
              <a:cxnLst/>
              <a:rect l="l" t="t" r="r" b="b"/>
              <a:pathLst>
                <a:path w="13972741" h="1082887">
                  <a:moveTo>
                    <a:pt x="0" y="0"/>
                  </a:moveTo>
                  <a:lnTo>
                    <a:pt x="13972741" y="0"/>
                  </a:lnTo>
                  <a:lnTo>
                    <a:pt x="13972741" y="1082887"/>
                  </a:lnTo>
                  <a:lnTo>
                    <a:pt x="0" y="1082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TextBox 14"/>
          <p:cNvSpPr txBox="1"/>
          <p:nvPr/>
        </p:nvSpPr>
        <p:spPr>
          <a:xfrm>
            <a:off x="1071562" y="3003413"/>
            <a:ext cx="15307199" cy="7458710"/>
          </a:xfrm>
          <a:prstGeom prst="rect">
            <a:avLst/>
          </a:prstGeom>
        </p:spPr>
        <p:txBody>
          <a:bodyPr lIns="0" tIns="0" rIns="0" bIns="0" rtlCol="0" anchor="t">
            <a:spAutoFit/>
          </a:bodyPr>
          <a:lstStyle/>
          <a:p>
            <a:pPr algn="l">
              <a:lnSpc>
                <a:spcPts val="5830"/>
              </a:lnSpc>
            </a:pPr>
            <a:r>
              <a:rPr lang="en-US" sz="5300">
                <a:solidFill>
                  <a:srgbClr val="5D5F62"/>
                </a:solidFill>
                <a:latin typeface="Rasa"/>
                <a:ea typeface="Rasa"/>
                <a:cs typeface="Rasa"/>
                <a:sym typeface="Rasa"/>
              </a:rPr>
              <a:t>Ask administrators and supervisors for assistance</a:t>
            </a:r>
          </a:p>
          <a:p>
            <a:pPr marL="1144271" lvl="1" indent="-572135" algn="l">
              <a:lnSpc>
                <a:spcPts val="5830"/>
              </a:lnSpc>
              <a:buFont typeface="Arial"/>
              <a:buChar char="•"/>
            </a:pPr>
            <a:r>
              <a:rPr lang="en-US" sz="5300">
                <a:solidFill>
                  <a:srgbClr val="5D5F62"/>
                </a:solidFill>
                <a:latin typeface="Rasa"/>
                <a:ea typeface="Rasa"/>
                <a:cs typeface="Rasa"/>
                <a:sym typeface="Rasa"/>
              </a:rPr>
              <a:t>Cross-agency representation (Benefits, Safety, Medical, Training, Communications, IT, Front Line Workers, Employee Health Enthusiasts)</a:t>
            </a:r>
          </a:p>
          <a:p>
            <a:pPr marL="1144271" lvl="1" indent="-572135" algn="l">
              <a:lnSpc>
                <a:spcPts val="5830"/>
              </a:lnSpc>
              <a:buFont typeface="Arial"/>
              <a:buChar char="•"/>
            </a:pPr>
            <a:r>
              <a:rPr lang="en-US" sz="5300">
                <a:solidFill>
                  <a:srgbClr val="5D5F62"/>
                </a:solidFill>
                <a:latin typeface="Rasa"/>
                <a:ea typeface="Rasa"/>
                <a:cs typeface="Rasa"/>
                <a:sym typeface="Rasa"/>
              </a:rPr>
              <a:t>Voluntary</a:t>
            </a:r>
          </a:p>
          <a:p>
            <a:pPr marL="1144271" lvl="1" indent="-572135" algn="l">
              <a:lnSpc>
                <a:spcPts val="5830"/>
              </a:lnSpc>
              <a:buFont typeface="Arial"/>
              <a:buChar char="•"/>
            </a:pPr>
            <a:r>
              <a:rPr lang="en-US" sz="5300">
                <a:solidFill>
                  <a:srgbClr val="5D5F62"/>
                </a:solidFill>
                <a:latin typeface="Rasa"/>
                <a:ea typeface="Rasa"/>
                <a:cs typeface="Rasa"/>
                <a:sym typeface="Rasa"/>
              </a:rPr>
              <a:t>Regular meetings</a:t>
            </a:r>
          </a:p>
          <a:p>
            <a:pPr marL="1144271" lvl="1" indent="-572135" algn="l">
              <a:lnSpc>
                <a:spcPts val="5830"/>
              </a:lnSpc>
              <a:buFont typeface="Arial"/>
              <a:buChar char="•"/>
            </a:pPr>
            <a:r>
              <a:rPr lang="en-US" sz="5300">
                <a:solidFill>
                  <a:srgbClr val="5D5F62"/>
                </a:solidFill>
                <a:latin typeface="Rasa"/>
                <a:ea typeface="Rasa"/>
                <a:cs typeface="Rasa"/>
                <a:sym typeface="Rasa"/>
              </a:rPr>
              <a:t>Outlined duties</a:t>
            </a:r>
          </a:p>
          <a:p>
            <a:pPr marL="1144271" lvl="1" indent="-572135" algn="l">
              <a:lnSpc>
                <a:spcPts val="5830"/>
              </a:lnSpc>
              <a:buFont typeface="Arial"/>
              <a:buChar char="•"/>
            </a:pPr>
            <a:r>
              <a:rPr lang="en-US" sz="5300">
                <a:solidFill>
                  <a:srgbClr val="5D5F62"/>
                </a:solidFill>
                <a:latin typeface="Rasa"/>
                <a:ea typeface="Rasa"/>
                <a:cs typeface="Rasa"/>
                <a:sym typeface="Rasa"/>
              </a:rPr>
              <a:t>3-8 members</a:t>
            </a:r>
          </a:p>
          <a:p>
            <a:pPr algn="l">
              <a:lnSpc>
                <a:spcPts val="5830"/>
              </a:lnSpc>
            </a:pPr>
            <a:endParaRPr lang="en-US" sz="5300">
              <a:solidFill>
                <a:srgbClr val="5D5F62"/>
              </a:solidFill>
              <a:latin typeface="Rasa"/>
              <a:ea typeface="Rasa"/>
              <a:cs typeface="Rasa"/>
              <a:sym typeface="Rasa"/>
            </a:endParaRPr>
          </a:p>
          <a:p>
            <a:pPr algn="ctr">
              <a:lnSpc>
                <a:spcPts val="5830"/>
              </a:lnSpc>
            </a:pPr>
            <a:endParaRPr lang="en-US" sz="5300">
              <a:solidFill>
                <a:srgbClr val="5D5F62"/>
              </a:solidFill>
              <a:latin typeface="Rasa"/>
              <a:ea typeface="Rasa"/>
              <a:cs typeface="Rasa"/>
              <a:sym typeface="Rasa"/>
            </a:endParaRPr>
          </a:p>
        </p:txBody>
      </p:sp>
      <p:sp>
        <p:nvSpPr>
          <p:cNvPr id="15" name="Freeform 15"/>
          <p:cNvSpPr/>
          <p:nvPr/>
        </p:nvSpPr>
        <p:spPr>
          <a:xfrm>
            <a:off x="9322712" y="6227792"/>
            <a:ext cx="5780433" cy="3853622"/>
          </a:xfrm>
          <a:custGeom>
            <a:avLst/>
            <a:gdLst/>
            <a:ahLst/>
            <a:cxnLst/>
            <a:rect l="l" t="t" r="r" b="b"/>
            <a:pathLst>
              <a:path w="5780433" h="3853622">
                <a:moveTo>
                  <a:pt x="0" y="0"/>
                </a:moveTo>
                <a:lnTo>
                  <a:pt x="5780433" y="0"/>
                </a:lnTo>
                <a:lnTo>
                  <a:pt x="5780433" y="3853622"/>
                </a:lnTo>
                <a:lnTo>
                  <a:pt x="0" y="3853622"/>
                </a:lnTo>
                <a:lnTo>
                  <a:pt x="0" y="0"/>
                </a:lnTo>
                <a:close/>
              </a:path>
            </a:pathLst>
          </a:custGeom>
          <a:blipFill>
            <a:blip r:embed="rId5"/>
            <a:stretch>
              <a:fillRect/>
            </a:stretch>
          </a:blipFill>
        </p:spPr>
        <p:txBody>
          <a:bodyPr/>
          <a:lstStyle/>
          <a:p>
            <a:endParaRPr lang="en-US"/>
          </a:p>
        </p:txBody>
      </p:sp>
      <p:sp>
        <p:nvSpPr>
          <p:cNvPr id="16" name="TextBox 16"/>
          <p:cNvSpPr txBox="1"/>
          <p:nvPr/>
        </p:nvSpPr>
        <p:spPr>
          <a:xfrm>
            <a:off x="1436423" y="1085850"/>
            <a:ext cx="14021144" cy="1003299"/>
          </a:xfrm>
          <a:prstGeom prst="rect">
            <a:avLst/>
          </a:prstGeom>
        </p:spPr>
        <p:txBody>
          <a:bodyPr lIns="0" tIns="0" rIns="0" bIns="0" rtlCol="0" anchor="t">
            <a:spAutoFit/>
          </a:bodyPr>
          <a:lstStyle/>
          <a:p>
            <a:pPr marL="0" lvl="0" indent="0" algn="l">
              <a:lnSpc>
                <a:spcPts val="7699"/>
              </a:lnSpc>
              <a:spcBef>
                <a:spcPct val="0"/>
              </a:spcBef>
            </a:pPr>
            <a:r>
              <a:rPr lang="en-US" sz="6999" spc="139">
                <a:solidFill>
                  <a:srgbClr val="5D5F62"/>
                </a:solidFill>
                <a:latin typeface="Klein Condensed Bold"/>
                <a:ea typeface="Klein Condensed Bold"/>
                <a:cs typeface="Klein Condensed Bold"/>
                <a:sym typeface="Klein Condensed Bold"/>
              </a:rPr>
              <a:t>Advisory Committees/Teams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1562" y="983991"/>
            <a:ext cx="0" cy="1042923"/>
          </a:xfrm>
          <a:prstGeom prst="line">
            <a:avLst/>
          </a:prstGeom>
          <a:ln w="85725" cap="flat">
            <a:solidFill>
              <a:srgbClr val="0083C0"/>
            </a:solidFill>
            <a:prstDash val="solid"/>
            <a:headEnd type="none" w="sm" len="sm"/>
            <a:tailEnd type="none" w="sm" len="sm"/>
          </a:ln>
        </p:spPr>
        <p:txBody>
          <a:bodyPr/>
          <a:lstStyle/>
          <a:p>
            <a:endParaRPr lang="en-US"/>
          </a:p>
        </p:txBody>
      </p:sp>
      <p:grpSp>
        <p:nvGrpSpPr>
          <p:cNvPr id="3" name="Group 3"/>
          <p:cNvGrpSpPr/>
          <p:nvPr/>
        </p:nvGrpSpPr>
        <p:grpSpPr>
          <a:xfrm>
            <a:off x="16635253" y="-192555"/>
            <a:ext cx="1652747" cy="10479555"/>
            <a:chOff x="0" y="0"/>
            <a:chExt cx="2203662" cy="13972741"/>
          </a:xfrm>
        </p:grpSpPr>
        <p:grpSp>
          <p:nvGrpSpPr>
            <p:cNvPr id="4" name="Group 4"/>
            <p:cNvGrpSpPr/>
            <p:nvPr/>
          </p:nvGrpSpPr>
          <p:grpSpPr>
            <a:xfrm>
              <a:off x="460375" y="256741"/>
              <a:ext cx="660400" cy="13716000"/>
              <a:chOff x="0" y="0"/>
              <a:chExt cx="130449" cy="2709333"/>
            </a:xfrm>
          </p:grpSpPr>
          <p:sp>
            <p:nvSpPr>
              <p:cNvPr id="5" name="Freeform 5"/>
              <p:cNvSpPr/>
              <p:nvPr/>
            </p:nvSpPr>
            <p:spPr>
              <a:xfrm>
                <a:off x="0" y="0"/>
                <a:ext cx="130449" cy="2709333"/>
              </a:xfrm>
              <a:custGeom>
                <a:avLst/>
                <a:gdLst/>
                <a:ahLst/>
                <a:cxnLst/>
                <a:rect l="l" t="t" r="r" b="b"/>
                <a:pathLst>
                  <a:path w="130449" h="2709333">
                    <a:moveTo>
                      <a:pt x="0" y="0"/>
                    </a:moveTo>
                    <a:lnTo>
                      <a:pt x="130449" y="0"/>
                    </a:lnTo>
                    <a:lnTo>
                      <a:pt x="130449" y="2709333"/>
                    </a:lnTo>
                    <a:lnTo>
                      <a:pt x="0" y="2709333"/>
                    </a:lnTo>
                    <a:close/>
                  </a:path>
                </a:pathLst>
              </a:custGeom>
              <a:solidFill>
                <a:srgbClr val="F5831F"/>
              </a:solidFill>
            </p:spPr>
            <p:txBody>
              <a:bodyPr/>
              <a:lstStyle/>
              <a:p>
                <a:endParaRPr lang="en-US"/>
              </a:p>
            </p:txBody>
          </p:sp>
          <p:sp>
            <p:nvSpPr>
              <p:cNvPr id="6" name="TextBox 6"/>
              <p:cNvSpPr txBox="1"/>
              <p:nvPr/>
            </p:nvSpPr>
            <p:spPr>
              <a:xfrm>
                <a:off x="0" y="-38100"/>
                <a:ext cx="130449" cy="2747433"/>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68275" y="256741"/>
              <a:ext cx="307975" cy="13716000"/>
              <a:chOff x="0" y="0"/>
              <a:chExt cx="60835" cy="2709333"/>
            </a:xfrm>
          </p:grpSpPr>
          <p:sp>
            <p:nvSpPr>
              <p:cNvPr id="8" name="Freeform 8"/>
              <p:cNvSpPr/>
              <p:nvPr/>
            </p:nvSpPr>
            <p:spPr>
              <a:xfrm>
                <a:off x="0" y="0"/>
                <a:ext cx="60835" cy="2709333"/>
              </a:xfrm>
              <a:custGeom>
                <a:avLst/>
                <a:gdLst/>
                <a:ahLst/>
                <a:cxnLst/>
                <a:rect l="l" t="t" r="r" b="b"/>
                <a:pathLst>
                  <a:path w="60835" h="2709333">
                    <a:moveTo>
                      <a:pt x="0" y="0"/>
                    </a:moveTo>
                    <a:lnTo>
                      <a:pt x="60835" y="0"/>
                    </a:lnTo>
                    <a:lnTo>
                      <a:pt x="60835" y="2709333"/>
                    </a:lnTo>
                    <a:lnTo>
                      <a:pt x="0" y="2709333"/>
                    </a:lnTo>
                    <a:close/>
                  </a:path>
                </a:pathLst>
              </a:custGeom>
              <a:solidFill>
                <a:srgbClr val="E2188F"/>
              </a:solidFill>
            </p:spPr>
            <p:txBody>
              <a:bodyPr/>
              <a:lstStyle/>
              <a:p>
                <a:endParaRPr lang="en-US"/>
              </a:p>
            </p:txBody>
          </p:sp>
          <p:sp>
            <p:nvSpPr>
              <p:cNvPr id="9" name="TextBox 9"/>
              <p:cNvSpPr txBox="1"/>
              <p:nvPr/>
            </p:nvSpPr>
            <p:spPr>
              <a:xfrm>
                <a:off x="0" y="-38100"/>
                <a:ext cx="60835" cy="2747433"/>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0" y="256741"/>
              <a:ext cx="168275" cy="13716000"/>
              <a:chOff x="0" y="0"/>
              <a:chExt cx="33240" cy="2709333"/>
            </a:xfrm>
          </p:grpSpPr>
          <p:sp>
            <p:nvSpPr>
              <p:cNvPr id="11" name="Freeform 11"/>
              <p:cNvSpPr/>
              <p:nvPr/>
            </p:nvSpPr>
            <p:spPr>
              <a:xfrm>
                <a:off x="0" y="0"/>
                <a:ext cx="33240" cy="2709333"/>
              </a:xfrm>
              <a:custGeom>
                <a:avLst/>
                <a:gdLst/>
                <a:ahLst/>
                <a:cxnLst/>
                <a:rect l="l" t="t" r="r" b="b"/>
                <a:pathLst>
                  <a:path w="33240" h="2709333">
                    <a:moveTo>
                      <a:pt x="0" y="0"/>
                    </a:moveTo>
                    <a:lnTo>
                      <a:pt x="33240" y="0"/>
                    </a:lnTo>
                    <a:lnTo>
                      <a:pt x="33240" y="2709333"/>
                    </a:lnTo>
                    <a:lnTo>
                      <a:pt x="0" y="2709333"/>
                    </a:lnTo>
                    <a:close/>
                  </a:path>
                </a:pathLst>
              </a:custGeom>
              <a:solidFill>
                <a:srgbClr val="0083C0"/>
              </a:solidFill>
            </p:spPr>
            <p:txBody>
              <a:bodyPr/>
              <a:lstStyle/>
              <a:p>
                <a:endParaRPr lang="en-US"/>
              </a:p>
            </p:txBody>
          </p:sp>
          <p:sp>
            <p:nvSpPr>
              <p:cNvPr id="12" name="TextBox 12"/>
              <p:cNvSpPr txBox="1"/>
              <p:nvPr/>
            </p:nvSpPr>
            <p:spPr>
              <a:xfrm>
                <a:off x="0" y="-38100"/>
                <a:ext cx="33240" cy="2747433"/>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rot="-5400000">
              <a:off x="-5324152" y="6444927"/>
              <a:ext cx="13972741" cy="1082887"/>
            </a:xfrm>
            <a:custGeom>
              <a:avLst/>
              <a:gdLst/>
              <a:ahLst/>
              <a:cxnLst/>
              <a:rect l="l" t="t" r="r" b="b"/>
              <a:pathLst>
                <a:path w="13972741" h="1082887">
                  <a:moveTo>
                    <a:pt x="0" y="0"/>
                  </a:moveTo>
                  <a:lnTo>
                    <a:pt x="13972741" y="0"/>
                  </a:lnTo>
                  <a:lnTo>
                    <a:pt x="13972741" y="1082887"/>
                  </a:lnTo>
                  <a:lnTo>
                    <a:pt x="0" y="1082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TextBox 14"/>
          <p:cNvSpPr txBox="1"/>
          <p:nvPr/>
        </p:nvSpPr>
        <p:spPr>
          <a:xfrm>
            <a:off x="1071562" y="3003413"/>
            <a:ext cx="15307199" cy="6725285"/>
          </a:xfrm>
          <a:prstGeom prst="rect">
            <a:avLst/>
          </a:prstGeom>
        </p:spPr>
        <p:txBody>
          <a:bodyPr lIns="0" tIns="0" rIns="0" bIns="0" rtlCol="0" anchor="t">
            <a:spAutoFit/>
          </a:bodyPr>
          <a:lstStyle/>
          <a:p>
            <a:pPr marL="1144271" lvl="1" indent="-572135" algn="l">
              <a:lnSpc>
                <a:spcPts val="5830"/>
              </a:lnSpc>
              <a:buFont typeface="Arial"/>
              <a:buChar char="•"/>
            </a:pPr>
            <a:r>
              <a:rPr lang="en-US" sz="5300">
                <a:solidFill>
                  <a:srgbClr val="5D5F62"/>
                </a:solidFill>
                <a:latin typeface="Rasa"/>
                <a:ea typeface="Rasa"/>
                <a:cs typeface="Rasa"/>
                <a:sym typeface="Rasa"/>
              </a:rPr>
              <a:t>Schedule multiple health education campaigns with your Wellness Consultant each year</a:t>
            </a:r>
          </a:p>
          <a:p>
            <a:pPr marL="1144271" lvl="1" indent="-572135" algn="l">
              <a:lnSpc>
                <a:spcPts val="5830"/>
              </a:lnSpc>
              <a:buFont typeface="Arial"/>
              <a:buChar char="•"/>
            </a:pPr>
            <a:r>
              <a:rPr lang="en-US" sz="5300">
                <a:solidFill>
                  <a:srgbClr val="5D5F62"/>
                </a:solidFill>
                <a:latin typeface="Rasa"/>
                <a:ea typeface="Rasa"/>
                <a:cs typeface="Rasa"/>
                <a:sym typeface="Rasa"/>
              </a:rPr>
              <a:t>Promote each campaign/activity - get the word out to </a:t>
            </a:r>
            <a:r>
              <a:rPr lang="en-US" sz="5300">
                <a:solidFill>
                  <a:srgbClr val="5D5F62"/>
                </a:solidFill>
                <a:latin typeface="Rasa Bold"/>
                <a:ea typeface="Rasa Bold"/>
                <a:cs typeface="Rasa Bold"/>
                <a:sym typeface="Rasa Bold"/>
              </a:rPr>
              <a:t>all</a:t>
            </a:r>
            <a:r>
              <a:rPr lang="en-US" sz="5300">
                <a:solidFill>
                  <a:srgbClr val="5D5F62"/>
                </a:solidFill>
                <a:latin typeface="Rasa"/>
                <a:ea typeface="Rasa"/>
                <a:cs typeface="Rasa"/>
                <a:sym typeface="Rasa"/>
              </a:rPr>
              <a:t> employees</a:t>
            </a:r>
          </a:p>
          <a:p>
            <a:pPr marL="1144271" lvl="1" indent="-572135" algn="l">
              <a:lnSpc>
                <a:spcPts val="5830"/>
              </a:lnSpc>
              <a:buFont typeface="Arial"/>
              <a:buChar char="•"/>
            </a:pPr>
            <a:r>
              <a:rPr lang="en-US" sz="5300">
                <a:solidFill>
                  <a:srgbClr val="5D5F62"/>
                </a:solidFill>
                <a:latin typeface="Rasa"/>
                <a:ea typeface="Rasa"/>
                <a:cs typeface="Rasa"/>
                <a:sym typeface="Rasa"/>
              </a:rPr>
              <a:t>Coordinate wellness activities (e.g.: challenges)</a:t>
            </a:r>
          </a:p>
          <a:p>
            <a:pPr marL="1144271" lvl="1" indent="-572135" algn="l">
              <a:lnSpc>
                <a:spcPts val="5830"/>
              </a:lnSpc>
              <a:buFont typeface="Arial"/>
              <a:buChar char="•"/>
            </a:pPr>
            <a:r>
              <a:rPr lang="en-US" sz="5300">
                <a:solidFill>
                  <a:srgbClr val="5D5F62"/>
                </a:solidFill>
                <a:latin typeface="Rasa"/>
                <a:ea typeface="Rasa"/>
                <a:cs typeface="Rasa"/>
                <a:sym typeface="Rasa"/>
              </a:rPr>
              <a:t>Distribute communication materials, including weekly Wellnotes, to all employees</a:t>
            </a:r>
          </a:p>
          <a:p>
            <a:pPr marL="1144271" lvl="1" indent="-572135" algn="l">
              <a:lnSpc>
                <a:spcPts val="5830"/>
              </a:lnSpc>
              <a:buFont typeface="Arial"/>
              <a:buChar char="•"/>
            </a:pPr>
            <a:r>
              <a:rPr lang="en-US" sz="5300">
                <a:solidFill>
                  <a:srgbClr val="5D5F62"/>
                </a:solidFill>
                <a:latin typeface="Rasa"/>
                <a:ea typeface="Rasa"/>
                <a:cs typeface="Rasa"/>
                <a:sym typeface="Rasa"/>
              </a:rPr>
              <a:t>Attend meetings when scheduled</a:t>
            </a:r>
          </a:p>
          <a:p>
            <a:pPr marL="1144271" lvl="1" indent="-572135" algn="l">
              <a:lnSpc>
                <a:spcPts val="5830"/>
              </a:lnSpc>
              <a:buFont typeface="Arial"/>
              <a:buChar char="•"/>
            </a:pPr>
            <a:r>
              <a:rPr lang="en-US" sz="5300">
                <a:solidFill>
                  <a:srgbClr val="5D5F62"/>
                </a:solidFill>
                <a:latin typeface="Rasa"/>
                <a:ea typeface="Rasa"/>
                <a:cs typeface="Rasa"/>
                <a:sym typeface="Rasa"/>
              </a:rPr>
              <a:t>Attend trainings when offered</a:t>
            </a:r>
          </a:p>
        </p:txBody>
      </p:sp>
      <p:sp>
        <p:nvSpPr>
          <p:cNvPr id="15" name="Freeform 15"/>
          <p:cNvSpPr/>
          <p:nvPr/>
        </p:nvSpPr>
        <p:spPr>
          <a:xfrm>
            <a:off x="10478887" y="-609418"/>
            <a:ext cx="4336685" cy="4336685"/>
          </a:xfrm>
          <a:custGeom>
            <a:avLst/>
            <a:gdLst/>
            <a:ahLst/>
            <a:cxnLst/>
            <a:rect l="l" t="t" r="r" b="b"/>
            <a:pathLst>
              <a:path w="4336685" h="4336685">
                <a:moveTo>
                  <a:pt x="0" y="0"/>
                </a:moveTo>
                <a:lnTo>
                  <a:pt x="4336685" y="0"/>
                </a:lnTo>
                <a:lnTo>
                  <a:pt x="4336685" y="4336685"/>
                </a:lnTo>
                <a:lnTo>
                  <a:pt x="0" y="4336685"/>
                </a:lnTo>
                <a:lnTo>
                  <a:pt x="0" y="0"/>
                </a:lnTo>
                <a:close/>
              </a:path>
            </a:pathLst>
          </a:custGeom>
          <a:blipFill>
            <a:blip r:embed="rId5"/>
            <a:stretch>
              <a:fillRect/>
            </a:stretch>
          </a:blipFill>
        </p:spPr>
        <p:txBody>
          <a:bodyPr/>
          <a:lstStyle/>
          <a:p>
            <a:endParaRPr lang="en-US"/>
          </a:p>
        </p:txBody>
      </p:sp>
      <p:sp>
        <p:nvSpPr>
          <p:cNvPr id="16" name="TextBox 16"/>
          <p:cNvSpPr txBox="1"/>
          <p:nvPr/>
        </p:nvSpPr>
        <p:spPr>
          <a:xfrm>
            <a:off x="1436423" y="1085850"/>
            <a:ext cx="14021144" cy="1003299"/>
          </a:xfrm>
          <a:prstGeom prst="rect">
            <a:avLst/>
          </a:prstGeom>
        </p:spPr>
        <p:txBody>
          <a:bodyPr lIns="0" tIns="0" rIns="0" bIns="0" rtlCol="0" anchor="t">
            <a:spAutoFit/>
          </a:bodyPr>
          <a:lstStyle/>
          <a:p>
            <a:pPr marL="0" lvl="0" indent="0" algn="l">
              <a:lnSpc>
                <a:spcPts val="7699"/>
              </a:lnSpc>
              <a:spcBef>
                <a:spcPct val="0"/>
              </a:spcBef>
            </a:pPr>
            <a:r>
              <a:rPr lang="en-US" sz="6999" spc="139">
                <a:solidFill>
                  <a:srgbClr val="5D5F62"/>
                </a:solidFill>
                <a:latin typeface="Klein Condensed Bold"/>
                <a:ea typeface="Klein Condensed Bold"/>
                <a:cs typeface="Klein Condensed Bold"/>
                <a:sym typeface="Klein Condensed Bold"/>
              </a:rPr>
              <a:t>The Nuts and Bolts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1562" y="983991"/>
            <a:ext cx="0" cy="1042923"/>
          </a:xfrm>
          <a:prstGeom prst="line">
            <a:avLst/>
          </a:prstGeom>
          <a:ln w="85725" cap="flat">
            <a:solidFill>
              <a:srgbClr val="0083C0"/>
            </a:solidFill>
            <a:prstDash val="solid"/>
            <a:headEnd type="none" w="sm" len="sm"/>
            <a:tailEnd type="none" w="sm" len="sm"/>
          </a:ln>
        </p:spPr>
        <p:txBody>
          <a:bodyPr/>
          <a:lstStyle/>
          <a:p>
            <a:endParaRPr lang="en-US"/>
          </a:p>
        </p:txBody>
      </p:sp>
      <p:grpSp>
        <p:nvGrpSpPr>
          <p:cNvPr id="3" name="Group 3"/>
          <p:cNvGrpSpPr/>
          <p:nvPr/>
        </p:nvGrpSpPr>
        <p:grpSpPr>
          <a:xfrm>
            <a:off x="16635253" y="-192555"/>
            <a:ext cx="1652747" cy="10479555"/>
            <a:chOff x="0" y="0"/>
            <a:chExt cx="2203662" cy="13972741"/>
          </a:xfrm>
        </p:grpSpPr>
        <p:grpSp>
          <p:nvGrpSpPr>
            <p:cNvPr id="4" name="Group 4"/>
            <p:cNvGrpSpPr/>
            <p:nvPr/>
          </p:nvGrpSpPr>
          <p:grpSpPr>
            <a:xfrm>
              <a:off x="460375" y="256741"/>
              <a:ext cx="660400" cy="13716000"/>
              <a:chOff x="0" y="0"/>
              <a:chExt cx="130449" cy="2709333"/>
            </a:xfrm>
          </p:grpSpPr>
          <p:sp>
            <p:nvSpPr>
              <p:cNvPr id="5" name="Freeform 5"/>
              <p:cNvSpPr/>
              <p:nvPr/>
            </p:nvSpPr>
            <p:spPr>
              <a:xfrm>
                <a:off x="0" y="0"/>
                <a:ext cx="130449" cy="2709333"/>
              </a:xfrm>
              <a:custGeom>
                <a:avLst/>
                <a:gdLst/>
                <a:ahLst/>
                <a:cxnLst/>
                <a:rect l="l" t="t" r="r" b="b"/>
                <a:pathLst>
                  <a:path w="130449" h="2709333">
                    <a:moveTo>
                      <a:pt x="0" y="0"/>
                    </a:moveTo>
                    <a:lnTo>
                      <a:pt x="130449" y="0"/>
                    </a:lnTo>
                    <a:lnTo>
                      <a:pt x="130449" y="2709333"/>
                    </a:lnTo>
                    <a:lnTo>
                      <a:pt x="0" y="2709333"/>
                    </a:lnTo>
                    <a:close/>
                  </a:path>
                </a:pathLst>
              </a:custGeom>
              <a:solidFill>
                <a:srgbClr val="F5831F"/>
              </a:solidFill>
            </p:spPr>
            <p:txBody>
              <a:bodyPr/>
              <a:lstStyle/>
              <a:p>
                <a:endParaRPr lang="en-US"/>
              </a:p>
            </p:txBody>
          </p:sp>
          <p:sp>
            <p:nvSpPr>
              <p:cNvPr id="6" name="TextBox 6"/>
              <p:cNvSpPr txBox="1"/>
              <p:nvPr/>
            </p:nvSpPr>
            <p:spPr>
              <a:xfrm>
                <a:off x="0" y="-38100"/>
                <a:ext cx="130449" cy="2747433"/>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68275" y="256741"/>
              <a:ext cx="307975" cy="13716000"/>
              <a:chOff x="0" y="0"/>
              <a:chExt cx="60835" cy="2709333"/>
            </a:xfrm>
          </p:grpSpPr>
          <p:sp>
            <p:nvSpPr>
              <p:cNvPr id="8" name="Freeform 8"/>
              <p:cNvSpPr/>
              <p:nvPr/>
            </p:nvSpPr>
            <p:spPr>
              <a:xfrm>
                <a:off x="0" y="0"/>
                <a:ext cx="60835" cy="2709333"/>
              </a:xfrm>
              <a:custGeom>
                <a:avLst/>
                <a:gdLst/>
                <a:ahLst/>
                <a:cxnLst/>
                <a:rect l="l" t="t" r="r" b="b"/>
                <a:pathLst>
                  <a:path w="60835" h="2709333">
                    <a:moveTo>
                      <a:pt x="0" y="0"/>
                    </a:moveTo>
                    <a:lnTo>
                      <a:pt x="60835" y="0"/>
                    </a:lnTo>
                    <a:lnTo>
                      <a:pt x="60835" y="2709333"/>
                    </a:lnTo>
                    <a:lnTo>
                      <a:pt x="0" y="2709333"/>
                    </a:lnTo>
                    <a:close/>
                  </a:path>
                </a:pathLst>
              </a:custGeom>
              <a:solidFill>
                <a:srgbClr val="E2188F"/>
              </a:solidFill>
            </p:spPr>
            <p:txBody>
              <a:bodyPr/>
              <a:lstStyle/>
              <a:p>
                <a:endParaRPr lang="en-US"/>
              </a:p>
            </p:txBody>
          </p:sp>
          <p:sp>
            <p:nvSpPr>
              <p:cNvPr id="9" name="TextBox 9"/>
              <p:cNvSpPr txBox="1"/>
              <p:nvPr/>
            </p:nvSpPr>
            <p:spPr>
              <a:xfrm>
                <a:off x="0" y="-38100"/>
                <a:ext cx="60835" cy="2747433"/>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0" y="256741"/>
              <a:ext cx="168275" cy="13716000"/>
              <a:chOff x="0" y="0"/>
              <a:chExt cx="33240" cy="2709333"/>
            </a:xfrm>
          </p:grpSpPr>
          <p:sp>
            <p:nvSpPr>
              <p:cNvPr id="11" name="Freeform 11"/>
              <p:cNvSpPr/>
              <p:nvPr/>
            </p:nvSpPr>
            <p:spPr>
              <a:xfrm>
                <a:off x="0" y="0"/>
                <a:ext cx="33240" cy="2709333"/>
              </a:xfrm>
              <a:custGeom>
                <a:avLst/>
                <a:gdLst/>
                <a:ahLst/>
                <a:cxnLst/>
                <a:rect l="l" t="t" r="r" b="b"/>
                <a:pathLst>
                  <a:path w="33240" h="2709333">
                    <a:moveTo>
                      <a:pt x="0" y="0"/>
                    </a:moveTo>
                    <a:lnTo>
                      <a:pt x="33240" y="0"/>
                    </a:lnTo>
                    <a:lnTo>
                      <a:pt x="33240" y="2709333"/>
                    </a:lnTo>
                    <a:lnTo>
                      <a:pt x="0" y="2709333"/>
                    </a:lnTo>
                    <a:close/>
                  </a:path>
                </a:pathLst>
              </a:custGeom>
              <a:solidFill>
                <a:srgbClr val="0083C0"/>
              </a:solidFill>
            </p:spPr>
            <p:txBody>
              <a:bodyPr/>
              <a:lstStyle/>
              <a:p>
                <a:endParaRPr lang="en-US"/>
              </a:p>
            </p:txBody>
          </p:sp>
          <p:sp>
            <p:nvSpPr>
              <p:cNvPr id="12" name="TextBox 12"/>
              <p:cNvSpPr txBox="1"/>
              <p:nvPr/>
            </p:nvSpPr>
            <p:spPr>
              <a:xfrm>
                <a:off x="0" y="-38100"/>
                <a:ext cx="33240" cy="2747433"/>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rot="-5400000">
              <a:off x="-5324152" y="6444927"/>
              <a:ext cx="13972741" cy="1082887"/>
            </a:xfrm>
            <a:custGeom>
              <a:avLst/>
              <a:gdLst/>
              <a:ahLst/>
              <a:cxnLst/>
              <a:rect l="l" t="t" r="r" b="b"/>
              <a:pathLst>
                <a:path w="13972741" h="1082887">
                  <a:moveTo>
                    <a:pt x="0" y="0"/>
                  </a:moveTo>
                  <a:lnTo>
                    <a:pt x="13972741" y="0"/>
                  </a:lnTo>
                  <a:lnTo>
                    <a:pt x="13972741" y="1082887"/>
                  </a:lnTo>
                  <a:lnTo>
                    <a:pt x="0" y="1082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Freeform 14"/>
          <p:cNvSpPr/>
          <p:nvPr/>
        </p:nvSpPr>
        <p:spPr>
          <a:xfrm>
            <a:off x="218988" y="2935288"/>
            <a:ext cx="16456013" cy="6938952"/>
          </a:xfrm>
          <a:custGeom>
            <a:avLst/>
            <a:gdLst/>
            <a:ahLst/>
            <a:cxnLst/>
            <a:rect l="l" t="t" r="r" b="b"/>
            <a:pathLst>
              <a:path w="16456013" h="6938952">
                <a:moveTo>
                  <a:pt x="0" y="0"/>
                </a:moveTo>
                <a:lnTo>
                  <a:pt x="16456014" y="0"/>
                </a:lnTo>
                <a:lnTo>
                  <a:pt x="16456014" y="6938952"/>
                </a:lnTo>
                <a:lnTo>
                  <a:pt x="0" y="6938952"/>
                </a:lnTo>
                <a:lnTo>
                  <a:pt x="0" y="0"/>
                </a:lnTo>
                <a:close/>
              </a:path>
            </a:pathLst>
          </a:custGeom>
          <a:blipFill>
            <a:blip r:embed="rId5"/>
            <a:stretch>
              <a:fillRect/>
            </a:stretch>
          </a:blipFill>
        </p:spPr>
        <p:txBody>
          <a:bodyPr/>
          <a:lstStyle/>
          <a:p>
            <a:endParaRPr lang="en-US"/>
          </a:p>
        </p:txBody>
      </p:sp>
      <p:sp>
        <p:nvSpPr>
          <p:cNvPr id="15" name="TextBox 15"/>
          <p:cNvSpPr txBox="1"/>
          <p:nvPr/>
        </p:nvSpPr>
        <p:spPr>
          <a:xfrm>
            <a:off x="1436423" y="1085850"/>
            <a:ext cx="14021144" cy="1003299"/>
          </a:xfrm>
          <a:prstGeom prst="rect">
            <a:avLst/>
          </a:prstGeom>
        </p:spPr>
        <p:txBody>
          <a:bodyPr lIns="0" tIns="0" rIns="0" bIns="0" rtlCol="0" anchor="t">
            <a:spAutoFit/>
          </a:bodyPr>
          <a:lstStyle/>
          <a:p>
            <a:pPr marL="0" lvl="0" indent="0" algn="l">
              <a:lnSpc>
                <a:spcPts val="7699"/>
              </a:lnSpc>
              <a:spcBef>
                <a:spcPct val="0"/>
              </a:spcBef>
            </a:pPr>
            <a:r>
              <a:rPr lang="en-US" sz="6999" spc="139">
                <a:solidFill>
                  <a:srgbClr val="5D5F62"/>
                </a:solidFill>
                <a:latin typeface="Klein Condensed Bold"/>
                <a:ea typeface="Klein Condensed Bold"/>
                <a:cs typeface="Klein Condensed Bold"/>
                <a:sym typeface="Klein Condensed Bold"/>
              </a:rPr>
              <a:t>Health Education Campaigns</a:t>
            </a:r>
          </a:p>
        </p:txBody>
      </p:sp>
      <p:sp>
        <p:nvSpPr>
          <p:cNvPr id="16" name="TextBox 16"/>
          <p:cNvSpPr txBox="1"/>
          <p:nvPr/>
        </p:nvSpPr>
        <p:spPr>
          <a:xfrm>
            <a:off x="6413333" y="9010639"/>
            <a:ext cx="4067324" cy="863601"/>
          </a:xfrm>
          <a:prstGeom prst="rect">
            <a:avLst/>
          </a:prstGeom>
        </p:spPr>
        <p:txBody>
          <a:bodyPr lIns="0" tIns="0" rIns="0" bIns="0" rtlCol="0" anchor="t">
            <a:spAutoFit/>
          </a:bodyPr>
          <a:lstStyle/>
          <a:p>
            <a:pPr algn="ctr">
              <a:lnSpc>
                <a:spcPts val="6999"/>
              </a:lnSpc>
            </a:pPr>
            <a:r>
              <a:rPr lang="en-US" sz="4999">
                <a:solidFill>
                  <a:srgbClr val="5D5F62"/>
                </a:solidFill>
                <a:latin typeface="Klein Condensed Bold"/>
                <a:ea typeface="Klein Condensed Bold"/>
                <a:cs typeface="Klein Condensed Bold"/>
                <a:sym typeface="Klein Condensed Bold"/>
              </a:rPr>
              <a:t>and many more!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1562" y="983991"/>
            <a:ext cx="0" cy="1042923"/>
          </a:xfrm>
          <a:prstGeom prst="line">
            <a:avLst/>
          </a:prstGeom>
          <a:ln w="85725" cap="flat">
            <a:solidFill>
              <a:srgbClr val="0083C0"/>
            </a:solidFill>
            <a:prstDash val="solid"/>
            <a:headEnd type="none" w="sm" len="sm"/>
            <a:tailEnd type="none" w="sm" len="sm"/>
          </a:ln>
        </p:spPr>
        <p:txBody>
          <a:bodyPr/>
          <a:lstStyle/>
          <a:p>
            <a:endParaRPr lang="en-US"/>
          </a:p>
        </p:txBody>
      </p:sp>
      <p:grpSp>
        <p:nvGrpSpPr>
          <p:cNvPr id="3" name="Group 3"/>
          <p:cNvGrpSpPr/>
          <p:nvPr/>
        </p:nvGrpSpPr>
        <p:grpSpPr>
          <a:xfrm>
            <a:off x="16635253" y="-192555"/>
            <a:ext cx="1652747" cy="10479555"/>
            <a:chOff x="0" y="0"/>
            <a:chExt cx="2203662" cy="13972741"/>
          </a:xfrm>
        </p:grpSpPr>
        <p:grpSp>
          <p:nvGrpSpPr>
            <p:cNvPr id="4" name="Group 4"/>
            <p:cNvGrpSpPr/>
            <p:nvPr/>
          </p:nvGrpSpPr>
          <p:grpSpPr>
            <a:xfrm>
              <a:off x="460375" y="256741"/>
              <a:ext cx="660400" cy="13716000"/>
              <a:chOff x="0" y="0"/>
              <a:chExt cx="130449" cy="2709333"/>
            </a:xfrm>
          </p:grpSpPr>
          <p:sp>
            <p:nvSpPr>
              <p:cNvPr id="5" name="Freeform 5"/>
              <p:cNvSpPr/>
              <p:nvPr/>
            </p:nvSpPr>
            <p:spPr>
              <a:xfrm>
                <a:off x="0" y="0"/>
                <a:ext cx="130449" cy="2709333"/>
              </a:xfrm>
              <a:custGeom>
                <a:avLst/>
                <a:gdLst/>
                <a:ahLst/>
                <a:cxnLst/>
                <a:rect l="l" t="t" r="r" b="b"/>
                <a:pathLst>
                  <a:path w="130449" h="2709333">
                    <a:moveTo>
                      <a:pt x="0" y="0"/>
                    </a:moveTo>
                    <a:lnTo>
                      <a:pt x="130449" y="0"/>
                    </a:lnTo>
                    <a:lnTo>
                      <a:pt x="130449" y="2709333"/>
                    </a:lnTo>
                    <a:lnTo>
                      <a:pt x="0" y="2709333"/>
                    </a:lnTo>
                    <a:close/>
                  </a:path>
                </a:pathLst>
              </a:custGeom>
              <a:solidFill>
                <a:srgbClr val="F5831F"/>
              </a:solidFill>
            </p:spPr>
            <p:txBody>
              <a:bodyPr/>
              <a:lstStyle/>
              <a:p>
                <a:endParaRPr lang="en-US"/>
              </a:p>
            </p:txBody>
          </p:sp>
          <p:sp>
            <p:nvSpPr>
              <p:cNvPr id="6" name="TextBox 6"/>
              <p:cNvSpPr txBox="1"/>
              <p:nvPr/>
            </p:nvSpPr>
            <p:spPr>
              <a:xfrm>
                <a:off x="0" y="-38100"/>
                <a:ext cx="130449" cy="2747433"/>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68275" y="256741"/>
              <a:ext cx="307975" cy="13716000"/>
              <a:chOff x="0" y="0"/>
              <a:chExt cx="60835" cy="2709333"/>
            </a:xfrm>
          </p:grpSpPr>
          <p:sp>
            <p:nvSpPr>
              <p:cNvPr id="8" name="Freeform 8"/>
              <p:cNvSpPr/>
              <p:nvPr/>
            </p:nvSpPr>
            <p:spPr>
              <a:xfrm>
                <a:off x="0" y="0"/>
                <a:ext cx="60835" cy="2709333"/>
              </a:xfrm>
              <a:custGeom>
                <a:avLst/>
                <a:gdLst/>
                <a:ahLst/>
                <a:cxnLst/>
                <a:rect l="l" t="t" r="r" b="b"/>
                <a:pathLst>
                  <a:path w="60835" h="2709333">
                    <a:moveTo>
                      <a:pt x="0" y="0"/>
                    </a:moveTo>
                    <a:lnTo>
                      <a:pt x="60835" y="0"/>
                    </a:lnTo>
                    <a:lnTo>
                      <a:pt x="60835" y="2709333"/>
                    </a:lnTo>
                    <a:lnTo>
                      <a:pt x="0" y="2709333"/>
                    </a:lnTo>
                    <a:close/>
                  </a:path>
                </a:pathLst>
              </a:custGeom>
              <a:solidFill>
                <a:srgbClr val="E2188F"/>
              </a:solidFill>
            </p:spPr>
            <p:txBody>
              <a:bodyPr/>
              <a:lstStyle/>
              <a:p>
                <a:endParaRPr lang="en-US"/>
              </a:p>
            </p:txBody>
          </p:sp>
          <p:sp>
            <p:nvSpPr>
              <p:cNvPr id="9" name="TextBox 9"/>
              <p:cNvSpPr txBox="1"/>
              <p:nvPr/>
            </p:nvSpPr>
            <p:spPr>
              <a:xfrm>
                <a:off x="0" y="-38100"/>
                <a:ext cx="60835" cy="2747433"/>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0" y="256741"/>
              <a:ext cx="168275" cy="13716000"/>
              <a:chOff x="0" y="0"/>
              <a:chExt cx="33240" cy="2709333"/>
            </a:xfrm>
          </p:grpSpPr>
          <p:sp>
            <p:nvSpPr>
              <p:cNvPr id="11" name="Freeform 11"/>
              <p:cNvSpPr/>
              <p:nvPr/>
            </p:nvSpPr>
            <p:spPr>
              <a:xfrm>
                <a:off x="0" y="0"/>
                <a:ext cx="33240" cy="2709333"/>
              </a:xfrm>
              <a:custGeom>
                <a:avLst/>
                <a:gdLst/>
                <a:ahLst/>
                <a:cxnLst/>
                <a:rect l="l" t="t" r="r" b="b"/>
                <a:pathLst>
                  <a:path w="33240" h="2709333">
                    <a:moveTo>
                      <a:pt x="0" y="0"/>
                    </a:moveTo>
                    <a:lnTo>
                      <a:pt x="33240" y="0"/>
                    </a:lnTo>
                    <a:lnTo>
                      <a:pt x="33240" y="2709333"/>
                    </a:lnTo>
                    <a:lnTo>
                      <a:pt x="0" y="2709333"/>
                    </a:lnTo>
                    <a:close/>
                  </a:path>
                </a:pathLst>
              </a:custGeom>
              <a:solidFill>
                <a:srgbClr val="0083C0"/>
              </a:solidFill>
            </p:spPr>
            <p:txBody>
              <a:bodyPr/>
              <a:lstStyle/>
              <a:p>
                <a:endParaRPr lang="en-US"/>
              </a:p>
            </p:txBody>
          </p:sp>
          <p:sp>
            <p:nvSpPr>
              <p:cNvPr id="12" name="TextBox 12"/>
              <p:cNvSpPr txBox="1"/>
              <p:nvPr/>
            </p:nvSpPr>
            <p:spPr>
              <a:xfrm>
                <a:off x="0" y="-38100"/>
                <a:ext cx="33240" cy="2747433"/>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rot="-5400000">
              <a:off x="-5324152" y="6444927"/>
              <a:ext cx="13972741" cy="1082887"/>
            </a:xfrm>
            <a:custGeom>
              <a:avLst/>
              <a:gdLst/>
              <a:ahLst/>
              <a:cxnLst/>
              <a:rect l="l" t="t" r="r" b="b"/>
              <a:pathLst>
                <a:path w="13972741" h="1082887">
                  <a:moveTo>
                    <a:pt x="0" y="0"/>
                  </a:moveTo>
                  <a:lnTo>
                    <a:pt x="13972741" y="0"/>
                  </a:lnTo>
                  <a:lnTo>
                    <a:pt x="13972741" y="1082887"/>
                  </a:lnTo>
                  <a:lnTo>
                    <a:pt x="0" y="1082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TextBox 14"/>
          <p:cNvSpPr txBox="1"/>
          <p:nvPr/>
        </p:nvSpPr>
        <p:spPr>
          <a:xfrm>
            <a:off x="1071562" y="3003413"/>
            <a:ext cx="12522486" cy="6325235"/>
          </a:xfrm>
          <a:prstGeom prst="rect">
            <a:avLst/>
          </a:prstGeom>
        </p:spPr>
        <p:txBody>
          <a:bodyPr lIns="0" tIns="0" rIns="0" bIns="0" rtlCol="0" anchor="t">
            <a:spAutoFit/>
          </a:bodyPr>
          <a:lstStyle/>
          <a:p>
            <a:pPr algn="l">
              <a:lnSpc>
                <a:spcPts val="5830"/>
              </a:lnSpc>
            </a:pPr>
            <a:r>
              <a:rPr lang="en-US" sz="5300">
                <a:solidFill>
                  <a:srgbClr val="5D5F62"/>
                </a:solidFill>
                <a:latin typeface="Rasa"/>
                <a:ea typeface="Rasa"/>
                <a:cs typeface="Rasa"/>
                <a:sym typeface="Rasa"/>
              </a:rPr>
              <a:t>While every agency is unique, many locations have found success coordinating CommonHealth programs as part of:</a:t>
            </a:r>
          </a:p>
          <a:p>
            <a:pPr algn="l">
              <a:lnSpc>
                <a:spcPts val="2640"/>
              </a:lnSpc>
            </a:pPr>
            <a:endParaRPr lang="en-US" sz="5300">
              <a:solidFill>
                <a:srgbClr val="5D5F62"/>
              </a:solidFill>
              <a:latin typeface="Rasa"/>
              <a:ea typeface="Rasa"/>
              <a:cs typeface="Rasa"/>
              <a:sym typeface="Rasa"/>
            </a:endParaRPr>
          </a:p>
          <a:p>
            <a:pPr marL="1144271" lvl="1" indent="-572135" algn="l">
              <a:lnSpc>
                <a:spcPts val="5830"/>
              </a:lnSpc>
              <a:buFont typeface="Arial"/>
              <a:buChar char="•"/>
            </a:pPr>
            <a:r>
              <a:rPr lang="en-US" sz="5300">
                <a:solidFill>
                  <a:srgbClr val="5D5F62"/>
                </a:solidFill>
                <a:latin typeface="Rasa"/>
                <a:ea typeface="Rasa"/>
                <a:cs typeface="Rasa"/>
                <a:sym typeface="Rasa"/>
              </a:rPr>
              <a:t>Staff meetings/picnics</a:t>
            </a:r>
          </a:p>
          <a:p>
            <a:pPr marL="1144271" lvl="1" indent="-572135" algn="l">
              <a:lnSpc>
                <a:spcPts val="5830"/>
              </a:lnSpc>
              <a:buFont typeface="Arial"/>
              <a:buChar char="•"/>
            </a:pPr>
            <a:r>
              <a:rPr lang="en-US" sz="5300">
                <a:solidFill>
                  <a:srgbClr val="5D5F62"/>
                </a:solidFill>
                <a:latin typeface="Rasa"/>
                <a:ea typeface="Rasa"/>
                <a:cs typeface="Rasa"/>
                <a:sym typeface="Rasa"/>
              </a:rPr>
              <a:t>Employee appreciation/recognition events</a:t>
            </a:r>
          </a:p>
          <a:p>
            <a:pPr marL="1144271" lvl="1" indent="-572135" algn="l">
              <a:lnSpc>
                <a:spcPts val="5830"/>
              </a:lnSpc>
              <a:buFont typeface="Arial"/>
              <a:buChar char="•"/>
            </a:pPr>
            <a:r>
              <a:rPr lang="en-US" sz="5300">
                <a:solidFill>
                  <a:srgbClr val="5D5F62"/>
                </a:solidFill>
                <a:latin typeface="Rasa"/>
                <a:ea typeface="Rasa"/>
                <a:cs typeface="Rasa"/>
                <a:sym typeface="Rasa"/>
              </a:rPr>
              <a:t>Orientation/training days</a:t>
            </a:r>
          </a:p>
          <a:p>
            <a:pPr marL="1144271" lvl="1" indent="-572135" algn="l">
              <a:lnSpc>
                <a:spcPts val="5830"/>
              </a:lnSpc>
              <a:buFont typeface="Arial"/>
              <a:buChar char="•"/>
            </a:pPr>
            <a:r>
              <a:rPr lang="en-US" sz="5300">
                <a:solidFill>
                  <a:srgbClr val="5D5F62"/>
                </a:solidFill>
                <a:latin typeface="Rasa"/>
                <a:ea typeface="Rasa"/>
                <a:cs typeface="Rasa"/>
                <a:sym typeface="Rasa"/>
              </a:rPr>
              <a:t>Lunch and learn sessions</a:t>
            </a:r>
          </a:p>
          <a:p>
            <a:pPr marL="1144271" lvl="1" indent="-572135" algn="l">
              <a:lnSpc>
                <a:spcPts val="5830"/>
              </a:lnSpc>
              <a:buFont typeface="Arial"/>
              <a:buChar char="•"/>
            </a:pPr>
            <a:r>
              <a:rPr lang="en-US" sz="5300">
                <a:solidFill>
                  <a:srgbClr val="5D5F62"/>
                </a:solidFill>
                <a:latin typeface="Rasa"/>
                <a:ea typeface="Rasa"/>
                <a:cs typeface="Rasa"/>
                <a:sym typeface="Rasa"/>
              </a:rPr>
              <a:t>State-wide conferences</a:t>
            </a:r>
          </a:p>
        </p:txBody>
      </p:sp>
      <p:sp>
        <p:nvSpPr>
          <p:cNvPr id="15" name="Freeform 15"/>
          <p:cNvSpPr/>
          <p:nvPr/>
        </p:nvSpPr>
        <p:spPr>
          <a:xfrm>
            <a:off x="13845929" y="2089149"/>
            <a:ext cx="3998798" cy="3998798"/>
          </a:xfrm>
          <a:custGeom>
            <a:avLst/>
            <a:gdLst/>
            <a:ahLst/>
            <a:cxnLst/>
            <a:rect l="l" t="t" r="r" b="b"/>
            <a:pathLst>
              <a:path w="3998798" h="3998798">
                <a:moveTo>
                  <a:pt x="0" y="0"/>
                </a:moveTo>
                <a:lnTo>
                  <a:pt x="3998797" y="0"/>
                </a:lnTo>
                <a:lnTo>
                  <a:pt x="3998797" y="3998798"/>
                </a:lnTo>
                <a:lnTo>
                  <a:pt x="0" y="3998798"/>
                </a:lnTo>
                <a:lnTo>
                  <a:pt x="0" y="0"/>
                </a:lnTo>
                <a:close/>
              </a:path>
            </a:pathLst>
          </a:custGeom>
          <a:blipFill>
            <a:blip r:embed="rId5"/>
            <a:stretch>
              <a:fillRect/>
            </a:stretch>
          </a:blipFill>
        </p:spPr>
        <p:txBody>
          <a:bodyPr/>
          <a:lstStyle/>
          <a:p>
            <a:endParaRPr lang="en-US"/>
          </a:p>
        </p:txBody>
      </p:sp>
      <p:sp>
        <p:nvSpPr>
          <p:cNvPr id="16" name="Freeform 16"/>
          <p:cNvSpPr/>
          <p:nvPr/>
        </p:nvSpPr>
        <p:spPr>
          <a:xfrm>
            <a:off x="13845929" y="6595715"/>
            <a:ext cx="4058105" cy="3332265"/>
          </a:xfrm>
          <a:custGeom>
            <a:avLst/>
            <a:gdLst/>
            <a:ahLst/>
            <a:cxnLst/>
            <a:rect l="l" t="t" r="r" b="b"/>
            <a:pathLst>
              <a:path w="4058105" h="3332265">
                <a:moveTo>
                  <a:pt x="0" y="0"/>
                </a:moveTo>
                <a:lnTo>
                  <a:pt x="4058105" y="0"/>
                </a:lnTo>
                <a:lnTo>
                  <a:pt x="4058105" y="3332265"/>
                </a:lnTo>
                <a:lnTo>
                  <a:pt x="0" y="3332265"/>
                </a:lnTo>
                <a:lnTo>
                  <a:pt x="0" y="0"/>
                </a:lnTo>
                <a:close/>
              </a:path>
            </a:pathLst>
          </a:custGeom>
          <a:blipFill>
            <a:blip r:embed="rId6"/>
            <a:stretch>
              <a:fillRect/>
            </a:stretch>
          </a:blipFill>
        </p:spPr>
        <p:txBody>
          <a:bodyPr/>
          <a:lstStyle/>
          <a:p>
            <a:endParaRPr lang="en-US"/>
          </a:p>
        </p:txBody>
      </p:sp>
      <p:sp>
        <p:nvSpPr>
          <p:cNvPr id="17" name="TextBox 17"/>
          <p:cNvSpPr txBox="1"/>
          <p:nvPr/>
        </p:nvSpPr>
        <p:spPr>
          <a:xfrm>
            <a:off x="1436423" y="1085850"/>
            <a:ext cx="14021144" cy="1003299"/>
          </a:xfrm>
          <a:prstGeom prst="rect">
            <a:avLst/>
          </a:prstGeom>
        </p:spPr>
        <p:txBody>
          <a:bodyPr lIns="0" tIns="0" rIns="0" bIns="0" rtlCol="0" anchor="t">
            <a:spAutoFit/>
          </a:bodyPr>
          <a:lstStyle/>
          <a:p>
            <a:pPr marL="0" lvl="0" indent="0" algn="l">
              <a:lnSpc>
                <a:spcPts val="7699"/>
              </a:lnSpc>
              <a:spcBef>
                <a:spcPct val="0"/>
              </a:spcBef>
            </a:pPr>
            <a:r>
              <a:rPr lang="en-US" sz="6999" spc="139">
                <a:solidFill>
                  <a:srgbClr val="5D5F62"/>
                </a:solidFill>
                <a:latin typeface="Klein Condensed Bold"/>
                <a:ea typeface="Klein Condensed Bold"/>
                <a:cs typeface="Klein Condensed Bold"/>
                <a:sym typeface="Klein Condensed Bold"/>
              </a:rPr>
              <a:t>Strategies that Drive Participation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1562" y="983991"/>
            <a:ext cx="0" cy="1042923"/>
          </a:xfrm>
          <a:prstGeom prst="line">
            <a:avLst/>
          </a:prstGeom>
          <a:ln w="85725" cap="flat">
            <a:solidFill>
              <a:srgbClr val="0083C0"/>
            </a:solidFill>
            <a:prstDash val="solid"/>
            <a:headEnd type="none" w="sm" len="sm"/>
            <a:tailEnd type="none" w="sm" len="sm"/>
          </a:ln>
        </p:spPr>
        <p:txBody>
          <a:bodyPr/>
          <a:lstStyle/>
          <a:p>
            <a:endParaRPr lang="en-US"/>
          </a:p>
        </p:txBody>
      </p:sp>
      <p:grpSp>
        <p:nvGrpSpPr>
          <p:cNvPr id="3" name="Group 3"/>
          <p:cNvGrpSpPr/>
          <p:nvPr/>
        </p:nvGrpSpPr>
        <p:grpSpPr>
          <a:xfrm>
            <a:off x="16635253" y="-192555"/>
            <a:ext cx="1652747" cy="10479555"/>
            <a:chOff x="0" y="0"/>
            <a:chExt cx="2203662" cy="13972741"/>
          </a:xfrm>
        </p:grpSpPr>
        <p:grpSp>
          <p:nvGrpSpPr>
            <p:cNvPr id="4" name="Group 4"/>
            <p:cNvGrpSpPr/>
            <p:nvPr/>
          </p:nvGrpSpPr>
          <p:grpSpPr>
            <a:xfrm>
              <a:off x="460375" y="256741"/>
              <a:ext cx="660400" cy="13716000"/>
              <a:chOff x="0" y="0"/>
              <a:chExt cx="130449" cy="2709333"/>
            </a:xfrm>
          </p:grpSpPr>
          <p:sp>
            <p:nvSpPr>
              <p:cNvPr id="5" name="Freeform 5"/>
              <p:cNvSpPr/>
              <p:nvPr/>
            </p:nvSpPr>
            <p:spPr>
              <a:xfrm>
                <a:off x="0" y="0"/>
                <a:ext cx="130449" cy="2709333"/>
              </a:xfrm>
              <a:custGeom>
                <a:avLst/>
                <a:gdLst/>
                <a:ahLst/>
                <a:cxnLst/>
                <a:rect l="l" t="t" r="r" b="b"/>
                <a:pathLst>
                  <a:path w="130449" h="2709333">
                    <a:moveTo>
                      <a:pt x="0" y="0"/>
                    </a:moveTo>
                    <a:lnTo>
                      <a:pt x="130449" y="0"/>
                    </a:lnTo>
                    <a:lnTo>
                      <a:pt x="130449" y="2709333"/>
                    </a:lnTo>
                    <a:lnTo>
                      <a:pt x="0" y="2709333"/>
                    </a:lnTo>
                    <a:close/>
                  </a:path>
                </a:pathLst>
              </a:custGeom>
              <a:solidFill>
                <a:srgbClr val="F5831F"/>
              </a:solidFill>
            </p:spPr>
            <p:txBody>
              <a:bodyPr/>
              <a:lstStyle/>
              <a:p>
                <a:endParaRPr lang="en-US"/>
              </a:p>
            </p:txBody>
          </p:sp>
          <p:sp>
            <p:nvSpPr>
              <p:cNvPr id="6" name="TextBox 6"/>
              <p:cNvSpPr txBox="1"/>
              <p:nvPr/>
            </p:nvSpPr>
            <p:spPr>
              <a:xfrm>
                <a:off x="0" y="-38100"/>
                <a:ext cx="130449" cy="2747433"/>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68275" y="256741"/>
              <a:ext cx="307975" cy="13716000"/>
              <a:chOff x="0" y="0"/>
              <a:chExt cx="60835" cy="2709333"/>
            </a:xfrm>
          </p:grpSpPr>
          <p:sp>
            <p:nvSpPr>
              <p:cNvPr id="8" name="Freeform 8"/>
              <p:cNvSpPr/>
              <p:nvPr/>
            </p:nvSpPr>
            <p:spPr>
              <a:xfrm>
                <a:off x="0" y="0"/>
                <a:ext cx="60835" cy="2709333"/>
              </a:xfrm>
              <a:custGeom>
                <a:avLst/>
                <a:gdLst/>
                <a:ahLst/>
                <a:cxnLst/>
                <a:rect l="l" t="t" r="r" b="b"/>
                <a:pathLst>
                  <a:path w="60835" h="2709333">
                    <a:moveTo>
                      <a:pt x="0" y="0"/>
                    </a:moveTo>
                    <a:lnTo>
                      <a:pt x="60835" y="0"/>
                    </a:lnTo>
                    <a:lnTo>
                      <a:pt x="60835" y="2709333"/>
                    </a:lnTo>
                    <a:lnTo>
                      <a:pt x="0" y="2709333"/>
                    </a:lnTo>
                    <a:close/>
                  </a:path>
                </a:pathLst>
              </a:custGeom>
              <a:solidFill>
                <a:srgbClr val="E2188F"/>
              </a:solidFill>
            </p:spPr>
            <p:txBody>
              <a:bodyPr/>
              <a:lstStyle/>
              <a:p>
                <a:endParaRPr lang="en-US"/>
              </a:p>
            </p:txBody>
          </p:sp>
          <p:sp>
            <p:nvSpPr>
              <p:cNvPr id="9" name="TextBox 9"/>
              <p:cNvSpPr txBox="1"/>
              <p:nvPr/>
            </p:nvSpPr>
            <p:spPr>
              <a:xfrm>
                <a:off x="0" y="-38100"/>
                <a:ext cx="60835" cy="2747433"/>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0" y="256741"/>
              <a:ext cx="168275" cy="13716000"/>
              <a:chOff x="0" y="0"/>
              <a:chExt cx="33240" cy="2709333"/>
            </a:xfrm>
          </p:grpSpPr>
          <p:sp>
            <p:nvSpPr>
              <p:cNvPr id="11" name="Freeform 11"/>
              <p:cNvSpPr/>
              <p:nvPr/>
            </p:nvSpPr>
            <p:spPr>
              <a:xfrm>
                <a:off x="0" y="0"/>
                <a:ext cx="33240" cy="2709333"/>
              </a:xfrm>
              <a:custGeom>
                <a:avLst/>
                <a:gdLst/>
                <a:ahLst/>
                <a:cxnLst/>
                <a:rect l="l" t="t" r="r" b="b"/>
                <a:pathLst>
                  <a:path w="33240" h="2709333">
                    <a:moveTo>
                      <a:pt x="0" y="0"/>
                    </a:moveTo>
                    <a:lnTo>
                      <a:pt x="33240" y="0"/>
                    </a:lnTo>
                    <a:lnTo>
                      <a:pt x="33240" y="2709333"/>
                    </a:lnTo>
                    <a:lnTo>
                      <a:pt x="0" y="2709333"/>
                    </a:lnTo>
                    <a:close/>
                  </a:path>
                </a:pathLst>
              </a:custGeom>
              <a:solidFill>
                <a:srgbClr val="0083C0"/>
              </a:solidFill>
            </p:spPr>
            <p:txBody>
              <a:bodyPr/>
              <a:lstStyle/>
              <a:p>
                <a:endParaRPr lang="en-US"/>
              </a:p>
            </p:txBody>
          </p:sp>
          <p:sp>
            <p:nvSpPr>
              <p:cNvPr id="12" name="TextBox 12"/>
              <p:cNvSpPr txBox="1"/>
              <p:nvPr/>
            </p:nvSpPr>
            <p:spPr>
              <a:xfrm>
                <a:off x="0" y="-38100"/>
                <a:ext cx="33240" cy="2747433"/>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rot="-5400000">
              <a:off x="-5324152" y="6444927"/>
              <a:ext cx="13972741" cy="1082887"/>
            </a:xfrm>
            <a:custGeom>
              <a:avLst/>
              <a:gdLst/>
              <a:ahLst/>
              <a:cxnLst/>
              <a:rect l="l" t="t" r="r" b="b"/>
              <a:pathLst>
                <a:path w="13972741" h="1082887">
                  <a:moveTo>
                    <a:pt x="0" y="0"/>
                  </a:moveTo>
                  <a:lnTo>
                    <a:pt x="13972741" y="0"/>
                  </a:lnTo>
                  <a:lnTo>
                    <a:pt x="13972741" y="1082887"/>
                  </a:lnTo>
                  <a:lnTo>
                    <a:pt x="0" y="1082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TextBox 14"/>
          <p:cNvSpPr txBox="1"/>
          <p:nvPr/>
        </p:nvSpPr>
        <p:spPr>
          <a:xfrm>
            <a:off x="674499" y="2747674"/>
            <a:ext cx="15960755" cy="7321550"/>
          </a:xfrm>
          <a:prstGeom prst="rect">
            <a:avLst/>
          </a:prstGeom>
        </p:spPr>
        <p:txBody>
          <a:bodyPr lIns="0" tIns="0" rIns="0" bIns="0" rtlCol="0" anchor="t">
            <a:spAutoFit/>
          </a:bodyPr>
          <a:lstStyle/>
          <a:p>
            <a:pPr marL="1079502" lvl="1" indent="-539751" algn="l">
              <a:lnSpc>
                <a:spcPts val="5500"/>
              </a:lnSpc>
              <a:buFont typeface="Arial"/>
              <a:buChar char="•"/>
            </a:pPr>
            <a:r>
              <a:rPr lang="en-US" sz="5000">
                <a:solidFill>
                  <a:srgbClr val="5D5F62"/>
                </a:solidFill>
                <a:latin typeface="Rasa Bold"/>
                <a:ea typeface="Rasa Bold"/>
                <a:cs typeface="Rasa Bold"/>
                <a:sym typeface="Rasa Bold"/>
              </a:rPr>
              <a:t>Traditional Training </a:t>
            </a:r>
            <a:r>
              <a:rPr lang="en-US" sz="5000">
                <a:solidFill>
                  <a:srgbClr val="5D5F62"/>
                </a:solidFill>
                <a:latin typeface="Rasa"/>
                <a:ea typeface="Rasa"/>
                <a:cs typeface="Rasa"/>
                <a:sym typeface="Rasa"/>
              </a:rPr>
              <a:t>- an onsite session that gives participants a deeper dive into educational materials facilitated by the Wellness Consultant (10-60+ minutes)</a:t>
            </a:r>
          </a:p>
          <a:p>
            <a:pPr marL="1079502" lvl="1" indent="-539751" algn="l">
              <a:lnSpc>
                <a:spcPts val="5500"/>
              </a:lnSpc>
              <a:buFont typeface="Arial"/>
              <a:buChar char="•"/>
            </a:pPr>
            <a:r>
              <a:rPr lang="en-US" sz="5000">
                <a:solidFill>
                  <a:srgbClr val="5D5F62"/>
                </a:solidFill>
                <a:latin typeface="Rasa Bold"/>
                <a:ea typeface="Rasa Bold"/>
                <a:cs typeface="Rasa Bold"/>
                <a:sym typeface="Rasa Bold"/>
              </a:rPr>
              <a:t>Learning Station</a:t>
            </a:r>
            <a:r>
              <a:rPr lang="en-US" sz="5000">
                <a:solidFill>
                  <a:srgbClr val="5D5F62"/>
                </a:solidFill>
                <a:latin typeface="Rasa"/>
                <a:ea typeface="Rasa"/>
                <a:cs typeface="Rasa"/>
                <a:sym typeface="Rasa"/>
              </a:rPr>
              <a:t> - an educational display located in a high traffic area where participants drop by to receive information from the Wellness Consultant in a more personal and relaxed format</a:t>
            </a:r>
          </a:p>
          <a:p>
            <a:pPr marL="1079502" lvl="1" indent="-539751" algn="l">
              <a:lnSpc>
                <a:spcPts val="5500"/>
              </a:lnSpc>
              <a:buFont typeface="Arial"/>
              <a:buChar char="•"/>
            </a:pPr>
            <a:r>
              <a:rPr lang="en-US" sz="5000">
                <a:solidFill>
                  <a:srgbClr val="5D5F62"/>
                </a:solidFill>
                <a:latin typeface="Rasa Bold"/>
                <a:ea typeface="Rasa Bold"/>
                <a:cs typeface="Rasa Bold"/>
                <a:sym typeface="Rasa Bold"/>
              </a:rPr>
              <a:t>Virtual</a:t>
            </a:r>
            <a:r>
              <a:rPr lang="en-US" sz="5000">
                <a:solidFill>
                  <a:srgbClr val="5D5F62"/>
                </a:solidFill>
                <a:latin typeface="Rasa"/>
                <a:ea typeface="Rasa"/>
                <a:cs typeface="Rasa"/>
                <a:sym typeface="Rasa"/>
              </a:rPr>
              <a:t> - online sessions can be hosted by the agency on a variety of platforms</a:t>
            </a:r>
          </a:p>
          <a:p>
            <a:pPr algn="l">
              <a:lnSpc>
                <a:spcPts val="1980"/>
              </a:lnSpc>
            </a:pPr>
            <a:endParaRPr lang="en-US" sz="5000">
              <a:solidFill>
                <a:srgbClr val="5D5F62"/>
              </a:solidFill>
              <a:latin typeface="Rasa"/>
              <a:ea typeface="Rasa"/>
              <a:cs typeface="Rasa"/>
              <a:sym typeface="Rasa"/>
            </a:endParaRPr>
          </a:p>
          <a:p>
            <a:pPr algn="ctr">
              <a:lnSpc>
                <a:spcPts val="5500"/>
              </a:lnSpc>
            </a:pPr>
            <a:r>
              <a:rPr lang="en-US" sz="5000">
                <a:solidFill>
                  <a:srgbClr val="5D5F62"/>
                </a:solidFill>
                <a:latin typeface="Rasa Bold"/>
                <a:ea typeface="Rasa Bold"/>
                <a:cs typeface="Rasa Bold"/>
                <a:sym typeface="Rasa Bold"/>
              </a:rPr>
              <a:t>Contact your Wellness Consultant to schedule!</a:t>
            </a:r>
          </a:p>
        </p:txBody>
      </p:sp>
      <p:sp>
        <p:nvSpPr>
          <p:cNvPr id="15" name="TextBox 15"/>
          <p:cNvSpPr txBox="1"/>
          <p:nvPr/>
        </p:nvSpPr>
        <p:spPr>
          <a:xfrm>
            <a:off x="1436423" y="1085850"/>
            <a:ext cx="14021144" cy="1003299"/>
          </a:xfrm>
          <a:prstGeom prst="rect">
            <a:avLst/>
          </a:prstGeom>
        </p:spPr>
        <p:txBody>
          <a:bodyPr lIns="0" tIns="0" rIns="0" bIns="0" rtlCol="0" anchor="t">
            <a:spAutoFit/>
          </a:bodyPr>
          <a:lstStyle/>
          <a:p>
            <a:pPr marL="0" lvl="0" indent="0" algn="l">
              <a:lnSpc>
                <a:spcPts val="7699"/>
              </a:lnSpc>
              <a:spcBef>
                <a:spcPct val="0"/>
              </a:spcBef>
            </a:pPr>
            <a:r>
              <a:rPr lang="en-US" sz="6999" spc="139">
                <a:solidFill>
                  <a:srgbClr val="5D5F62"/>
                </a:solidFill>
                <a:latin typeface="Klein Condensed Bold"/>
                <a:ea typeface="Klein Condensed Bold"/>
                <a:cs typeface="Klein Condensed Bold"/>
                <a:sym typeface="Klein Condensed Bold"/>
              </a:rPr>
              <a:t>Options to Meet Your Needs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1562" y="983991"/>
            <a:ext cx="0" cy="1042923"/>
          </a:xfrm>
          <a:prstGeom prst="line">
            <a:avLst/>
          </a:prstGeom>
          <a:ln w="85725" cap="flat">
            <a:solidFill>
              <a:srgbClr val="0083C0"/>
            </a:solidFill>
            <a:prstDash val="solid"/>
            <a:headEnd type="none" w="sm" len="sm"/>
            <a:tailEnd type="none" w="sm" len="sm"/>
          </a:ln>
        </p:spPr>
        <p:txBody>
          <a:bodyPr/>
          <a:lstStyle/>
          <a:p>
            <a:endParaRPr lang="en-US"/>
          </a:p>
        </p:txBody>
      </p:sp>
      <p:grpSp>
        <p:nvGrpSpPr>
          <p:cNvPr id="3" name="Group 3"/>
          <p:cNvGrpSpPr/>
          <p:nvPr/>
        </p:nvGrpSpPr>
        <p:grpSpPr>
          <a:xfrm>
            <a:off x="16635253" y="-192555"/>
            <a:ext cx="1652747" cy="10479555"/>
            <a:chOff x="0" y="0"/>
            <a:chExt cx="2203662" cy="13972741"/>
          </a:xfrm>
        </p:grpSpPr>
        <p:grpSp>
          <p:nvGrpSpPr>
            <p:cNvPr id="4" name="Group 4"/>
            <p:cNvGrpSpPr/>
            <p:nvPr/>
          </p:nvGrpSpPr>
          <p:grpSpPr>
            <a:xfrm>
              <a:off x="460375" y="256741"/>
              <a:ext cx="660400" cy="13716000"/>
              <a:chOff x="0" y="0"/>
              <a:chExt cx="130449" cy="2709333"/>
            </a:xfrm>
          </p:grpSpPr>
          <p:sp>
            <p:nvSpPr>
              <p:cNvPr id="5" name="Freeform 5"/>
              <p:cNvSpPr/>
              <p:nvPr/>
            </p:nvSpPr>
            <p:spPr>
              <a:xfrm>
                <a:off x="0" y="0"/>
                <a:ext cx="130449" cy="2709333"/>
              </a:xfrm>
              <a:custGeom>
                <a:avLst/>
                <a:gdLst/>
                <a:ahLst/>
                <a:cxnLst/>
                <a:rect l="l" t="t" r="r" b="b"/>
                <a:pathLst>
                  <a:path w="130449" h="2709333">
                    <a:moveTo>
                      <a:pt x="0" y="0"/>
                    </a:moveTo>
                    <a:lnTo>
                      <a:pt x="130449" y="0"/>
                    </a:lnTo>
                    <a:lnTo>
                      <a:pt x="130449" y="2709333"/>
                    </a:lnTo>
                    <a:lnTo>
                      <a:pt x="0" y="2709333"/>
                    </a:lnTo>
                    <a:close/>
                  </a:path>
                </a:pathLst>
              </a:custGeom>
              <a:solidFill>
                <a:srgbClr val="F5831F"/>
              </a:solidFill>
            </p:spPr>
            <p:txBody>
              <a:bodyPr/>
              <a:lstStyle/>
              <a:p>
                <a:endParaRPr lang="en-US"/>
              </a:p>
            </p:txBody>
          </p:sp>
          <p:sp>
            <p:nvSpPr>
              <p:cNvPr id="6" name="TextBox 6"/>
              <p:cNvSpPr txBox="1"/>
              <p:nvPr/>
            </p:nvSpPr>
            <p:spPr>
              <a:xfrm>
                <a:off x="0" y="-38100"/>
                <a:ext cx="130449" cy="2747433"/>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68275" y="256741"/>
              <a:ext cx="307975" cy="13716000"/>
              <a:chOff x="0" y="0"/>
              <a:chExt cx="60835" cy="2709333"/>
            </a:xfrm>
          </p:grpSpPr>
          <p:sp>
            <p:nvSpPr>
              <p:cNvPr id="8" name="Freeform 8"/>
              <p:cNvSpPr/>
              <p:nvPr/>
            </p:nvSpPr>
            <p:spPr>
              <a:xfrm>
                <a:off x="0" y="0"/>
                <a:ext cx="60835" cy="2709333"/>
              </a:xfrm>
              <a:custGeom>
                <a:avLst/>
                <a:gdLst/>
                <a:ahLst/>
                <a:cxnLst/>
                <a:rect l="l" t="t" r="r" b="b"/>
                <a:pathLst>
                  <a:path w="60835" h="2709333">
                    <a:moveTo>
                      <a:pt x="0" y="0"/>
                    </a:moveTo>
                    <a:lnTo>
                      <a:pt x="60835" y="0"/>
                    </a:lnTo>
                    <a:lnTo>
                      <a:pt x="60835" y="2709333"/>
                    </a:lnTo>
                    <a:lnTo>
                      <a:pt x="0" y="2709333"/>
                    </a:lnTo>
                    <a:close/>
                  </a:path>
                </a:pathLst>
              </a:custGeom>
              <a:solidFill>
                <a:srgbClr val="E2188F"/>
              </a:solidFill>
            </p:spPr>
            <p:txBody>
              <a:bodyPr/>
              <a:lstStyle/>
              <a:p>
                <a:endParaRPr lang="en-US"/>
              </a:p>
            </p:txBody>
          </p:sp>
          <p:sp>
            <p:nvSpPr>
              <p:cNvPr id="9" name="TextBox 9"/>
              <p:cNvSpPr txBox="1"/>
              <p:nvPr/>
            </p:nvSpPr>
            <p:spPr>
              <a:xfrm>
                <a:off x="0" y="-38100"/>
                <a:ext cx="60835" cy="2747433"/>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0" y="256741"/>
              <a:ext cx="168275" cy="13716000"/>
              <a:chOff x="0" y="0"/>
              <a:chExt cx="33240" cy="2709333"/>
            </a:xfrm>
          </p:grpSpPr>
          <p:sp>
            <p:nvSpPr>
              <p:cNvPr id="11" name="Freeform 11"/>
              <p:cNvSpPr/>
              <p:nvPr/>
            </p:nvSpPr>
            <p:spPr>
              <a:xfrm>
                <a:off x="0" y="0"/>
                <a:ext cx="33240" cy="2709333"/>
              </a:xfrm>
              <a:custGeom>
                <a:avLst/>
                <a:gdLst/>
                <a:ahLst/>
                <a:cxnLst/>
                <a:rect l="l" t="t" r="r" b="b"/>
                <a:pathLst>
                  <a:path w="33240" h="2709333">
                    <a:moveTo>
                      <a:pt x="0" y="0"/>
                    </a:moveTo>
                    <a:lnTo>
                      <a:pt x="33240" y="0"/>
                    </a:lnTo>
                    <a:lnTo>
                      <a:pt x="33240" y="2709333"/>
                    </a:lnTo>
                    <a:lnTo>
                      <a:pt x="0" y="2709333"/>
                    </a:lnTo>
                    <a:close/>
                  </a:path>
                </a:pathLst>
              </a:custGeom>
              <a:solidFill>
                <a:srgbClr val="0083C0"/>
              </a:solidFill>
            </p:spPr>
            <p:txBody>
              <a:bodyPr/>
              <a:lstStyle/>
              <a:p>
                <a:endParaRPr lang="en-US"/>
              </a:p>
            </p:txBody>
          </p:sp>
          <p:sp>
            <p:nvSpPr>
              <p:cNvPr id="12" name="TextBox 12"/>
              <p:cNvSpPr txBox="1"/>
              <p:nvPr/>
            </p:nvSpPr>
            <p:spPr>
              <a:xfrm>
                <a:off x="0" y="-38100"/>
                <a:ext cx="33240" cy="2747433"/>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rot="-5400000">
              <a:off x="-5324152" y="6444927"/>
              <a:ext cx="13972741" cy="1082887"/>
            </a:xfrm>
            <a:custGeom>
              <a:avLst/>
              <a:gdLst/>
              <a:ahLst/>
              <a:cxnLst/>
              <a:rect l="l" t="t" r="r" b="b"/>
              <a:pathLst>
                <a:path w="13972741" h="1082887">
                  <a:moveTo>
                    <a:pt x="0" y="0"/>
                  </a:moveTo>
                  <a:lnTo>
                    <a:pt x="13972741" y="0"/>
                  </a:lnTo>
                  <a:lnTo>
                    <a:pt x="13972741" y="1082887"/>
                  </a:lnTo>
                  <a:lnTo>
                    <a:pt x="0" y="1082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TextBox 14"/>
          <p:cNvSpPr txBox="1"/>
          <p:nvPr/>
        </p:nvSpPr>
        <p:spPr>
          <a:xfrm>
            <a:off x="1028700" y="2207780"/>
            <a:ext cx="15563691" cy="7426960"/>
          </a:xfrm>
          <a:prstGeom prst="rect">
            <a:avLst/>
          </a:prstGeom>
        </p:spPr>
        <p:txBody>
          <a:bodyPr lIns="0" tIns="0" rIns="0" bIns="0" rtlCol="0" anchor="t">
            <a:spAutoFit/>
          </a:bodyPr>
          <a:lstStyle/>
          <a:p>
            <a:pPr algn="l">
              <a:lnSpc>
                <a:spcPts val="5829"/>
              </a:lnSpc>
            </a:pPr>
            <a:r>
              <a:rPr lang="en-US" sz="5299" dirty="0" err="1">
                <a:solidFill>
                  <a:srgbClr val="5D5F62"/>
                </a:solidFill>
                <a:latin typeface="Rasa Bold"/>
                <a:ea typeface="Rasa Bold"/>
                <a:cs typeface="Rasa Bold"/>
                <a:sym typeface="Rasa Bold"/>
              </a:rPr>
              <a:t>Wellnotes</a:t>
            </a:r>
            <a:endParaRPr lang="en-US" sz="5299" dirty="0">
              <a:solidFill>
                <a:srgbClr val="5D5F62"/>
              </a:solidFill>
              <a:latin typeface="Rasa Bold"/>
              <a:ea typeface="Rasa Bold"/>
              <a:cs typeface="Rasa Bold"/>
              <a:sym typeface="Rasa Bold"/>
            </a:endParaRPr>
          </a:p>
          <a:p>
            <a:pPr algn="l">
              <a:lnSpc>
                <a:spcPts val="5390"/>
              </a:lnSpc>
            </a:pPr>
            <a:r>
              <a:rPr lang="en-US" sz="4900" dirty="0">
                <a:solidFill>
                  <a:srgbClr val="5D5F62"/>
                </a:solidFill>
                <a:latin typeface="Klein Condensed"/>
                <a:ea typeface="Klein Condensed"/>
                <a:cs typeface="Klein Condensed"/>
                <a:sym typeface="Klein Condensed"/>
              </a:rPr>
              <a:t>Receive info on a variety of health topics delivered via email weekly.</a:t>
            </a:r>
          </a:p>
          <a:p>
            <a:pPr algn="l">
              <a:lnSpc>
                <a:spcPts val="2749"/>
              </a:lnSpc>
            </a:pPr>
            <a:endParaRPr lang="en-US" sz="4900" dirty="0">
              <a:solidFill>
                <a:srgbClr val="5D5F62"/>
              </a:solidFill>
              <a:latin typeface="Klein Condensed"/>
              <a:ea typeface="Klein Condensed"/>
              <a:cs typeface="Klein Condensed"/>
              <a:sym typeface="Klein Condensed"/>
            </a:endParaRPr>
          </a:p>
          <a:p>
            <a:pPr algn="l">
              <a:lnSpc>
                <a:spcPts val="5830"/>
              </a:lnSpc>
            </a:pPr>
            <a:r>
              <a:rPr lang="en-US" sz="5300" dirty="0">
                <a:solidFill>
                  <a:srgbClr val="5D5F62"/>
                </a:solidFill>
                <a:latin typeface="Rasa Bold"/>
                <a:ea typeface="Rasa Bold"/>
                <a:cs typeface="Rasa Bold"/>
                <a:sym typeface="Rasa Bold"/>
              </a:rPr>
              <a:t>Facebook</a:t>
            </a:r>
          </a:p>
          <a:p>
            <a:pPr algn="l">
              <a:lnSpc>
                <a:spcPts val="5390"/>
              </a:lnSpc>
            </a:pPr>
            <a:r>
              <a:rPr lang="en-US" sz="4900" dirty="0">
                <a:solidFill>
                  <a:srgbClr val="5D5F62"/>
                </a:solidFill>
                <a:latin typeface="Klein Condensed"/>
                <a:ea typeface="Klein Condensed"/>
                <a:cs typeface="Klein Condensed"/>
                <a:sym typeface="Klein Condensed"/>
              </a:rPr>
              <a:t>Search for </a:t>
            </a:r>
            <a:r>
              <a:rPr lang="en-US" sz="4900" dirty="0" err="1">
                <a:solidFill>
                  <a:srgbClr val="5D5F62"/>
                </a:solidFill>
                <a:latin typeface="Klein Condensed Bold Italics"/>
                <a:ea typeface="Klein Condensed Bold Italics"/>
                <a:cs typeface="Klein Condensed Bold Italics"/>
                <a:sym typeface="Klein Condensed Bold Italics"/>
              </a:rPr>
              <a:t>CommonHealthVA</a:t>
            </a:r>
            <a:r>
              <a:rPr lang="en-US" sz="4900" dirty="0">
                <a:solidFill>
                  <a:srgbClr val="5D5F62"/>
                </a:solidFill>
                <a:latin typeface="Klein Condensed Bold Italics"/>
                <a:ea typeface="Klein Condensed Bold Italics"/>
                <a:cs typeface="Klein Condensed Bold Italics"/>
                <a:sym typeface="Klein Condensed Bold Italics"/>
              </a:rPr>
              <a:t> </a:t>
            </a:r>
            <a:r>
              <a:rPr lang="en-US" sz="4900" dirty="0">
                <a:solidFill>
                  <a:srgbClr val="5D5F62"/>
                </a:solidFill>
                <a:latin typeface="Klein Condensed"/>
                <a:ea typeface="Klein Condensed"/>
                <a:cs typeface="Klein Condensed"/>
                <a:sym typeface="Klein Condensed"/>
              </a:rPr>
              <a:t>and be sure to follow our page.</a:t>
            </a:r>
          </a:p>
          <a:p>
            <a:pPr algn="l">
              <a:lnSpc>
                <a:spcPts val="2749"/>
              </a:lnSpc>
            </a:pPr>
            <a:endParaRPr lang="en-US" sz="4900" dirty="0">
              <a:solidFill>
                <a:srgbClr val="5D5F62"/>
              </a:solidFill>
              <a:latin typeface="Klein Condensed"/>
              <a:ea typeface="Klein Condensed"/>
              <a:cs typeface="Klein Condensed"/>
              <a:sym typeface="Klein Condensed"/>
            </a:endParaRPr>
          </a:p>
          <a:p>
            <a:pPr algn="l">
              <a:lnSpc>
                <a:spcPts val="5830"/>
              </a:lnSpc>
            </a:pPr>
            <a:r>
              <a:rPr lang="en-US" sz="5300" dirty="0">
                <a:solidFill>
                  <a:srgbClr val="5D5F62"/>
                </a:solidFill>
                <a:latin typeface="Rasa Bold"/>
                <a:ea typeface="Rasa Bold"/>
                <a:cs typeface="Rasa Bold"/>
                <a:sym typeface="Rasa Bold"/>
              </a:rPr>
              <a:t>YouTube</a:t>
            </a:r>
          </a:p>
          <a:p>
            <a:pPr algn="l">
              <a:lnSpc>
                <a:spcPts val="5280"/>
              </a:lnSpc>
            </a:pPr>
            <a:r>
              <a:rPr lang="en-US" sz="4800" dirty="0">
                <a:solidFill>
                  <a:srgbClr val="5D5F62"/>
                </a:solidFill>
                <a:latin typeface="Klein Condensed"/>
                <a:ea typeface="Klein Condensed"/>
                <a:cs typeface="Klein Condensed"/>
                <a:sym typeface="Klein Condensed"/>
              </a:rPr>
              <a:t>Search for </a:t>
            </a:r>
            <a:r>
              <a:rPr lang="en-US" sz="4800" dirty="0" err="1">
                <a:solidFill>
                  <a:srgbClr val="5D5F62"/>
                </a:solidFill>
                <a:latin typeface="Klein Condensed Bold Italics"/>
                <a:ea typeface="Klein Condensed Bold Italics"/>
                <a:cs typeface="Klein Condensed Bold Italics"/>
                <a:sym typeface="Klein Condensed Bold Italics"/>
              </a:rPr>
              <a:t>CommonHealthVA</a:t>
            </a:r>
            <a:r>
              <a:rPr lang="en-US" sz="4800" dirty="0">
                <a:solidFill>
                  <a:srgbClr val="5D5F62"/>
                </a:solidFill>
                <a:latin typeface="Klein Condensed"/>
                <a:ea typeface="Klein Condensed"/>
                <a:cs typeface="Klein Condensed"/>
                <a:sym typeface="Klein Condensed"/>
              </a:rPr>
              <a:t> and be sure to subscribe to our channel.</a:t>
            </a:r>
          </a:p>
          <a:p>
            <a:pPr algn="l">
              <a:lnSpc>
                <a:spcPts val="2640"/>
              </a:lnSpc>
            </a:pPr>
            <a:endParaRPr lang="en-US" sz="4800" dirty="0">
              <a:solidFill>
                <a:srgbClr val="5D5F62"/>
              </a:solidFill>
              <a:latin typeface="Klein Condensed"/>
              <a:ea typeface="Klein Condensed"/>
              <a:cs typeface="Klein Condensed"/>
              <a:sym typeface="Klein Condensed"/>
            </a:endParaRPr>
          </a:p>
          <a:p>
            <a:pPr algn="l">
              <a:lnSpc>
                <a:spcPts val="5830"/>
              </a:lnSpc>
            </a:pPr>
            <a:r>
              <a:rPr lang="en-US" sz="5300" dirty="0">
                <a:solidFill>
                  <a:srgbClr val="5D5F62"/>
                </a:solidFill>
                <a:latin typeface="Rasa Bold"/>
                <a:ea typeface="Rasa Bold"/>
                <a:cs typeface="Rasa Bold"/>
                <a:sym typeface="Rasa Bold"/>
              </a:rPr>
              <a:t>Website</a:t>
            </a:r>
          </a:p>
          <a:p>
            <a:pPr algn="l">
              <a:lnSpc>
                <a:spcPts val="5280"/>
              </a:lnSpc>
            </a:pPr>
            <a:r>
              <a:rPr lang="en-US" sz="4800" dirty="0">
                <a:solidFill>
                  <a:srgbClr val="5D5F62"/>
                </a:solidFill>
                <a:latin typeface="Klein Condensed"/>
                <a:ea typeface="Klein Condensed"/>
                <a:cs typeface="Klein Condensed"/>
                <a:sym typeface="Klein Condensed"/>
              </a:rPr>
              <a:t>Get materials and resources at </a:t>
            </a:r>
            <a:r>
              <a:rPr lang="en-US" sz="4800" u="sng" dirty="0">
                <a:solidFill>
                  <a:srgbClr val="5D5F62"/>
                </a:solidFill>
                <a:latin typeface="Klein Condensed Bold"/>
                <a:ea typeface="Klein Condensed Bold"/>
                <a:cs typeface="Klein Condensed Bold"/>
                <a:sym typeface="Klein Condensed Bold"/>
                <a:hlinkClick r:id="rId5" tooltip="https://www.commonhealth.virginia.gov"/>
              </a:rPr>
              <a:t>commonhealth.virginia.gov</a:t>
            </a:r>
            <a:r>
              <a:rPr lang="en-US" sz="4800" dirty="0">
                <a:solidFill>
                  <a:srgbClr val="5D5F62"/>
                </a:solidFill>
                <a:latin typeface="Klein Condensed"/>
                <a:ea typeface="Klein Condensed"/>
                <a:cs typeface="Klein Condensed"/>
                <a:sym typeface="Klein Condensed"/>
              </a:rPr>
              <a:t>.</a:t>
            </a:r>
          </a:p>
        </p:txBody>
      </p:sp>
      <p:sp>
        <p:nvSpPr>
          <p:cNvPr id="15" name="TextBox 15"/>
          <p:cNvSpPr txBox="1"/>
          <p:nvPr/>
        </p:nvSpPr>
        <p:spPr>
          <a:xfrm>
            <a:off x="1436423" y="1085850"/>
            <a:ext cx="14021144" cy="1003299"/>
          </a:xfrm>
          <a:prstGeom prst="rect">
            <a:avLst/>
          </a:prstGeom>
        </p:spPr>
        <p:txBody>
          <a:bodyPr lIns="0" tIns="0" rIns="0" bIns="0" rtlCol="0" anchor="t">
            <a:spAutoFit/>
          </a:bodyPr>
          <a:lstStyle/>
          <a:p>
            <a:pPr marL="0" lvl="0" indent="0" algn="l">
              <a:lnSpc>
                <a:spcPts val="7699"/>
              </a:lnSpc>
              <a:spcBef>
                <a:spcPct val="0"/>
              </a:spcBef>
            </a:pPr>
            <a:r>
              <a:rPr lang="en-US" sz="6999" spc="139">
                <a:solidFill>
                  <a:srgbClr val="5D5F62"/>
                </a:solidFill>
                <a:latin typeface="Klein Condensed Bold"/>
                <a:ea typeface="Klein Condensed Bold"/>
                <a:cs typeface="Klein Condensed Bold"/>
                <a:sym typeface="Klein Condensed Bold"/>
              </a:rPr>
              <a:t>Communications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1562" y="983991"/>
            <a:ext cx="0" cy="1042923"/>
          </a:xfrm>
          <a:prstGeom prst="line">
            <a:avLst/>
          </a:prstGeom>
          <a:ln w="85725" cap="flat">
            <a:solidFill>
              <a:srgbClr val="0083C0"/>
            </a:solidFill>
            <a:prstDash val="solid"/>
            <a:headEnd type="none" w="sm" len="sm"/>
            <a:tailEnd type="none" w="sm" len="sm"/>
          </a:ln>
        </p:spPr>
        <p:txBody>
          <a:bodyPr/>
          <a:lstStyle/>
          <a:p>
            <a:endParaRPr lang="en-US"/>
          </a:p>
        </p:txBody>
      </p:sp>
      <p:grpSp>
        <p:nvGrpSpPr>
          <p:cNvPr id="3" name="Group 3"/>
          <p:cNvGrpSpPr/>
          <p:nvPr/>
        </p:nvGrpSpPr>
        <p:grpSpPr>
          <a:xfrm>
            <a:off x="16635253" y="-192555"/>
            <a:ext cx="1652747" cy="10479555"/>
            <a:chOff x="0" y="0"/>
            <a:chExt cx="2203662" cy="13972741"/>
          </a:xfrm>
        </p:grpSpPr>
        <p:grpSp>
          <p:nvGrpSpPr>
            <p:cNvPr id="4" name="Group 4"/>
            <p:cNvGrpSpPr/>
            <p:nvPr/>
          </p:nvGrpSpPr>
          <p:grpSpPr>
            <a:xfrm>
              <a:off x="460375" y="256741"/>
              <a:ext cx="660400" cy="13716000"/>
              <a:chOff x="0" y="0"/>
              <a:chExt cx="130449" cy="2709333"/>
            </a:xfrm>
          </p:grpSpPr>
          <p:sp>
            <p:nvSpPr>
              <p:cNvPr id="5" name="Freeform 5"/>
              <p:cNvSpPr/>
              <p:nvPr/>
            </p:nvSpPr>
            <p:spPr>
              <a:xfrm>
                <a:off x="0" y="0"/>
                <a:ext cx="130449" cy="2709333"/>
              </a:xfrm>
              <a:custGeom>
                <a:avLst/>
                <a:gdLst/>
                <a:ahLst/>
                <a:cxnLst/>
                <a:rect l="l" t="t" r="r" b="b"/>
                <a:pathLst>
                  <a:path w="130449" h="2709333">
                    <a:moveTo>
                      <a:pt x="0" y="0"/>
                    </a:moveTo>
                    <a:lnTo>
                      <a:pt x="130449" y="0"/>
                    </a:lnTo>
                    <a:lnTo>
                      <a:pt x="130449" y="2709333"/>
                    </a:lnTo>
                    <a:lnTo>
                      <a:pt x="0" y="2709333"/>
                    </a:lnTo>
                    <a:close/>
                  </a:path>
                </a:pathLst>
              </a:custGeom>
              <a:solidFill>
                <a:srgbClr val="F5831F"/>
              </a:solidFill>
            </p:spPr>
            <p:txBody>
              <a:bodyPr/>
              <a:lstStyle/>
              <a:p>
                <a:endParaRPr lang="en-US"/>
              </a:p>
            </p:txBody>
          </p:sp>
          <p:sp>
            <p:nvSpPr>
              <p:cNvPr id="6" name="TextBox 6"/>
              <p:cNvSpPr txBox="1"/>
              <p:nvPr/>
            </p:nvSpPr>
            <p:spPr>
              <a:xfrm>
                <a:off x="0" y="-38100"/>
                <a:ext cx="130449" cy="2747433"/>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68275" y="256741"/>
              <a:ext cx="307975" cy="13716000"/>
              <a:chOff x="0" y="0"/>
              <a:chExt cx="60835" cy="2709333"/>
            </a:xfrm>
          </p:grpSpPr>
          <p:sp>
            <p:nvSpPr>
              <p:cNvPr id="8" name="Freeform 8"/>
              <p:cNvSpPr/>
              <p:nvPr/>
            </p:nvSpPr>
            <p:spPr>
              <a:xfrm>
                <a:off x="0" y="0"/>
                <a:ext cx="60835" cy="2709333"/>
              </a:xfrm>
              <a:custGeom>
                <a:avLst/>
                <a:gdLst/>
                <a:ahLst/>
                <a:cxnLst/>
                <a:rect l="l" t="t" r="r" b="b"/>
                <a:pathLst>
                  <a:path w="60835" h="2709333">
                    <a:moveTo>
                      <a:pt x="0" y="0"/>
                    </a:moveTo>
                    <a:lnTo>
                      <a:pt x="60835" y="0"/>
                    </a:lnTo>
                    <a:lnTo>
                      <a:pt x="60835" y="2709333"/>
                    </a:lnTo>
                    <a:lnTo>
                      <a:pt x="0" y="2709333"/>
                    </a:lnTo>
                    <a:close/>
                  </a:path>
                </a:pathLst>
              </a:custGeom>
              <a:solidFill>
                <a:srgbClr val="E2188F"/>
              </a:solidFill>
            </p:spPr>
            <p:txBody>
              <a:bodyPr/>
              <a:lstStyle/>
              <a:p>
                <a:endParaRPr lang="en-US"/>
              </a:p>
            </p:txBody>
          </p:sp>
          <p:sp>
            <p:nvSpPr>
              <p:cNvPr id="9" name="TextBox 9"/>
              <p:cNvSpPr txBox="1"/>
              <p:nvPr/>
            </p:nvSpPr>
            <p:spPr>
              <a:xfrm>
                <a:off x="0" y="-38100"/>
                <a:ext cx="60835" cy="2747433"/>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0" y="256741"/>
              <a:ext cx="168275" cy="13716000"/>
              <a:chOff x="0" y="0"/>
              <a:chExt cx="33240" cy="2709333"/>
            </a:xfrm>
          </p:grpSpPr>
          <p:sp>
            <p:nvSpPr>
              <p:cNvPr id="11" name="Freeform 11"/>
              <p:cNvSpPr/>
              <p:nvPr/>
            </p:nvSpPr>
            <p:spPr>
              <a:xfrm>
                <a:off x="0" y="0"/>
                <a:ext cx="33240" cy="2709333"/>
              </a:xfrm>
              <a:custGeom>
                <a:avLst/>
                <a:gdLst/>
                <a:ahLst/>
                <a:cxnLst/>
                <a:rect l="l" t="t" r="r" b="b"/>
                <a:pathLst>
                  <a:path w="33240" h="2709333">
                    <a:moveTo>
                      <a:pt x="0" y="0"/>
                    </a:moveTo>
                    <a:lnTo>
                      <a:pt x="33240" y="0"/>
                    </a:lnTo>
                    <a:lnTo>
                      <a:pt x="33240" y="2709333"/>
                    </a:lnTo>
                    <a:lnTo>
                      <a:pt x="0" y="2709333"/>
                    </a:lnTo>
                    <a:close/>
                  </a:path>
                </a:pathLst>
              </a:custGeom>
              <a:solidFill>
                <a:srgbClr val="0083C0"/>
              </a:solidFill>
            </p:spPr>
            <p:txBody>
              <a:bodyPr/>
              <a:lstStyle/>
              <a:p>
                <a:endParaRPr lang="en-US"/>
              </a:p>
            </p:txBody>
          </p:sp>
          <p:sp>
            <p:nvSpPr>
              <p:cNvPr id="12" name="TextBox 12"/>
              <p:cNvSpPr txBox="1"/>
              <p:nvPr/>
            </p:nvSpPr>
            <p:spPr>
              <a:xfrm>
                <a:off x="0" y="-38100"/>
                <a:ext cx="33240" cy="2747433"/>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rot="-5400000">
              <a:off x="-5324152" y="6444927"/>
              <a:ext cx="13972741" cy="1082887"/>
            </a:xfrm>
            <a:custGeom>
              <a:avLst/>
              <a:gdLst/>
              <a:ahLst/>
              <a:cxnLst/>
              <a:rect l="l" t="t" r="r" b="b"/>
              <a:pathLst>
                <a:path w="13972741" h="1082887">
                  <a:moveTo>
                    <a:pt x="0" y="0"/>
                  </a:moveTo>
                  <a:lnTo>
                    <a:pt x="13972741" y="0"/>
                  </a:lnTo>
                  <a:lnTo>
                    <a:pt x="13972741" y="1082887"/>
                  </a:lnTo>
                  <a:lnTo>
                    <a:pt x="0" y="1082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Freeform 14"/>
          <p:cNvSpPr/>
          <p:nvPr/>
        </p:nvSpPr>
        <p:spPr>
          <a:xfrm>
            <a:off x="4428301" y="2269311"/>
            <a:ext cx="9431397" cy="7845500"/>
          </a:xfrm>
          <a:custGeom>
            <a:avLst/>
            <a:gdLst/>
            <a:ahLst/>
            <a:cxnLst/>
            <a:rect l="l" t="t" r="r" b="b"/>
            <a:pathLst>
              <a:path w="9431397" h="7845500">
                <a:moveTo>
                  <a:pt x="0" y="0"/>
                </a:moveTo>
                <a:lnTo>
                  <a:pt x="9431398" y="0"/>
                </a:lnTo>
                <a:lnTo>
                  <a:pt x="9431398" y="7845500"/>
                </a:lnTo>
                <a:lnTo>
                  <a:pt x="0" y="7845500"/>
                </a:lnTo>
                <a:lnTo>
                  <a:pt x="0" y="0"/>
                </a:lnTo>
                <a:close/>
              </a:path>
            </a:pathLst>
          </a:custGeom>
          <a:blipFill>
            <a:blip r:embed="rId5"/>
            <a:stretch>
              <a:fillRect t="-12639" b="-17741"/>
            </a:stretch>
          </a:blipFill>
        </p:spPr>
        <p:txBody>
          <a:bodyPr/>
          <a:lstStyle/>
          <a:p>
            <a:endParaRPr lang="en-US"/>
          </a:p>
        </p:txBody>
      </p:sp>
      <p:sp>
        <p:nvSpPr>
          <p:cNvPr id="15" name="TextBox 15"/>
          <p:cNvSpPr txBox="1"/>
          <p:nvPr/>
        </p:nvSpPr>
        <p:spPr>
          <a:xfrm>
            <a:off x="1436423" y="1085850"/>
            <a:ext cx="14021144" cy="1003299"/>
          </a:xfrm>
          <a:prstGeom prst="rect">
            <a:avLst/>
          </a:prstGeom>
        </p:spPr>
        <p:txBody>
          <a:bodyPr lIns="0" tIns="0" rIns="0" bIns="0" rtlCol="0" anchor="t">
            <a:spAutoFit/>
          </a:bodyPr>
          <a:lstStyle/>
          <a:p>
            <a:pPr marL="0" lvl="0" indent="0" algn="l">
              <a:lnSpc>
                <a:spcPts val="7699"/>
              </a:lnSpc>
              <a:spcBef>
                <a:spcPct val="0"/>
              </a:spcBef>
            </a:pPr>
            <a:r>
              <a:rPr lang="en-US" sz="6999" spc="139">
                <a:solidFill>
                  <a:srgbClr val="5D5F62"/>
                </a:solidFill>
                <a:latin typeface="Klein Condensed Bold"/>
                <a:ea typeface="Klein Condensed Bold"/>
                <a:cs typeface="Klein Condensed Bold"/>
                <a:sym typeface="Klein Condensed Bold"/>
              </a:rPr>
              <a:t>Wellness Champions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1562" y="983991"/>
            <a:ext cx="0" cy="1042923"/>
          </a:xfrm>
          <a:prstGeom prst="line">
            <a:avLst/>
          </a:prstGeom>
          <a:ln w="85725" cap="flat">
            <a:solidFill>
              <a:srgbClr val="0083C0"/>
            </a:solidFill>
            <a:prstDash val="solid"/>
            <a:headEnd type="none" w="sm" len="sm"/>
            <a:tailEnd type="none" w="sm" len="sm"/>
          </a:ln>
        </p:spPr>
        <p:txBody>
          <a:bodyPr/>
          <a:lstStyle/>
          <a:p>
            <a:endParaRPr lang="en-US"/>
          </a:p>
        </p:txBody>
      </p:sp>
      <p:grpSp>
        <p:nvGrpSpPr>
          <p:cNvPr id="3" name="Group 3"/>
          <p:cNvGrpSpPr/>
          <p:nvPr/>
        </p:nvGrpSpPr>
        <p:grpSpPr>
          <a:xfrm>
            <a:off x="16635253" y="-192555"/>
            <a:ext cx="1652747" cy="10479555"/>
            <a:chOff x="0" y="0"/>
            <a:chExt cx="2203662" cy="13972741"/>
          </a:xfrm>
        </p:grpSpPr>
        <p:grpSp>
          <p:nvGrpSpPr>
            <p:cNvPr id="4" name="Group 4"/>
            <p:cNvGrpSpPr/>
            <p:nvPr/>
          </p:nvGrpSpPr>
          <p:grpSpPr>
            <a:xfrm>
              <a:off x="460375" y="256741"/>
              <a:ext cx="660400" cy="13716000"/>
              <a:chOff x="0" y="0"/>
              <a:chExt cx="130449" cy="2709333"/>
            </a:xfrm>
          </p:grpSpPr>
          <p:sp>
            <p:nvSpPr>
              <p:cNvPr id="5" name="Freeform 5"/>
              <p:cNvSpPr/>
              <p:nvPr/>
            </p:nvSpPr>
            <p:spPr>
              <a:xfrm>
                <a:off x="0" y="0"/>
                <a:ext cx="130449" cy="2709333"/>
              </a:xfrm>
              <a:custGeom>
                <a:avLst/>
                <a:gdLst/>
                <a:ahLst/>
                <a:cxnLst/>
                <a:rect l="l" t="t" r="r" b="b"/>
                <a:pathLst>
                  <a:path w="130449" h="2709333">
                    <a:moveTo>
                      <a:pt x="0" y="0"/>
                    </a:moveTo>
                    <a:lnTo>
                      <a:pt x="130449" y="0"/>
                    </a:lnTo>
                    <a:lnTo>
                      <a:pt x="130449" y="2709333"/>
                    </a:lnTo>
                    <a:lnTo>
                      <a:pt x="0" y="2709333"/>
                    </a:lnTo>
                    <a:close/>
                  </a:path>
                </a:pathLst>
              </a:custGeom>
              <a:solidFill>
                <a:srgbClr val="F5831F"/>
              </a:solidFill>
            </p:spPr>
            <p:txBody>
              <a:bodyPr/>
              <a:lstStyle/>
              <a:p>
                <a:endParaRPr lang="en-US"/>
              </a:p>
            </p:txBody>
          </p:sp>
          <p:sp>
            <p:nvSpPr>
              <p:cNvPr id="6" name="TextBox 6"/>
              <p:cNvSpPr txBox="1"/>
              <p:nvPr/>
            </p:nvSpPr>
            <p:spPr>
              <a:xfrm>
                <a:off x="0" y="-38100"/>
                <a:ext cx="130449" cy="2747433"/>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68275" y="256741"/>
              <a:ext cx="307975" cy="13716000"/>
              <a:chOff x="0" y="0"/>
              <a:chExt cx="60835" cy="2709333"/>
            </a:xfrm>
          </p:grpSpPr>
          <p:sp>
            <p:nvSpPr>
              <p:cNvPr id="8" name="Freeform 8"/>
              <p:cNvSpPr/>
              <p:nvPr/>
            </p:nvSpPr>
            <p:spPr>
              <a:xfrm>
                <a:off x="0" y="0"/>
                <a:ext cx="60835" cy="2709333"/>
              </a:xfrm>
              <a:custGeom>
                <a:avLst/>
                <a:gdLst/>
                <a:ahLst/>
                <a:cxnLst/>
                <a:rect l="l" t="t" r="r" b="b"/>
                <a:pathLst>
                  <a:path w="60835" h="2709333">
                    <a:moveTo>
                      <a:pt x="0" y="0"/>
                    </a:moveTo>
                    <a:lnTo>
                      <a:pt x="60835" y="0"/>
                    </a:lnTo>
                    <a:lnTo>
                      <a:pt x="60835" y="2709333"/>
                    </a:lnTo>
                    <a:lnTo>
                      <a:pt x="0" y="2709333"/>
                    </a:lnTo>
                    <a:close/>
                  </a:path>
                </a:pathLst>
              </a:custGeom>
              <a:solidFill>
                <a:srgbClr val="E2188F"/>
              </a:solidFill>
            </p:spPr>
            <p:txBody>
              <a:bodyPr/>
              <a:lstStyle/>
              <a:p>
                <a:endParaRPr lang="en-US"/>
              </a:p>
            </p:txBody>
          </p:sp>
          <p:sp>
            <p:nvSpPr>
              <p:cNvPr id="9" name="TextBox 9"/>
              <p:cNvSpPr txBox="1"/>
              <p:nvPr/>
            </p:nvSpPr>
            <p:spPr>
              <a:xfrm>
                <a:off x="0" y="-38100"/>
                <a:ext cx="60835" cy="2747433"/>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0" y="256741"/>
              <a:ext cx="168275" cy="13716000"/>
              <a:chOff x="0" y="0"/>
              <a:chExt cx="33240" cy="2709333"/>
            </a:xfrm>
          </p:grpSpPr>
          <p:sp>
            <p:nvSpPr>
              <p:cNvPr id="11" name="Freeform 11"/>
              <p:cNvSpPr/>
              <p:nvPr/>
            </p:nvSpPr>
            <p:spPr>
              <a:xfrm>
                <a:off x="0" y="0"/>
                <a:ext cx="33240" cy="2709333"/>
              </a:xfrm>
              <a:custGeom>
                <a:avLst/>
                <a:gdLst/>
                <a:ahLst/>
                <a:cxnLst/>
                <a:rect l="l" t="t" r="r" b="b"/>
                <a:pathLst>
                  <a:path w="33240" h="2709333">
                    <a:moveTo>
                      <a:pt x="0" y="0"/>
                    </a:moveTo>
                    <a:lnTo>
                      <a:pt x="33240" y="0"/>
                    </a:lnTo>
                    <a:lnTo>
                      <a:pt x="33240" y="2709333"/>
                    </a:lnTo>
                    <a:lnTo>
                      <a:pt x="0" y="2709333"/>
                    </a:lnTo>
                    <a:close/>
                  </a:path>
                </a:pathLst>
              </a:custGeom>
              <a:solidFill>
                <a:srgbClr val="0083C0"/>
              </a:solidFill>
            </p:spPr>
            <p:txBody>
              <a:bodyPr/>
              <a:lstStyle/>
              <a:p>
                <a:endParaRPr lang="en-US"/>
              </a:p>
            </p:txBody>
          </p:sp>
          <p:sp>
            <p:nvSpPr>
              <p:cNvPr id="12" name="TextBox 12"/>
              <p:cNvSpPr txBox="1"/>
              <p:nvPr/>
            </p:nvSpPr>
            <p:spPr>
              <a:xfrm>
                <a:off x="0" y="-38100"/>
                <a:ext cx="33240" cy="2747433"/>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rot="-5400000">
              <a:off x="-5324152" y="6444927"/>
              <a:ext cx="13972741" cy="1082887"/>
            </a:xfrm>
            <a:custGeom>
              <a:avLst/>
              <a:gdLst/>
              <a:ahLst/>
              <a:cxnLst/>
              <a:rect l="l" t="t" r="r" b="b"/>
              <a:pathLst>
                <a:path w="13972741" h="1082887">
                  <a:moveTo>
                    <a:pt x="0" y="0"/>
                  </a:moveTo>
                  <a:lnTo>
                    <a:pt x="13972741" y="0"/>
                  </a:lnTo>
                  <a:lnTo>
                    <a:pt x="13972741" y="1082887"/>
                  </a:lnTo>
                  <a:lnTo>
                    <a:pt x="0" y="1082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Freeform 14"/>
          <p:cNvSpPr/>
          <p:nvPr/>
        </p:nvSpPr>
        <p:spPr>
          <a:xfrm>
            <a:off x="2021492" y="2089149"/>
            <a:ext cx="12851005" cy="7967436"/>
          </a:xfrm>
          <a:custGeom>
            <a:avLst/>
            <a:gdLst/>
            <a:ahLst/>
            <a:cxnLst/>
            <a:rect l="l" t="t" r="r" b="b"/>
            <a:pathLst>
              <a:path w="12851005" h="7967436">
                <a:moveTo>
                  <a:pt x="0" y="0"/>
                </a:moveTo>
                <a:lnTo>
                  <a:pt x="12851006" y="0"/>
                </a:lnTo>
                <a:lnTo>
                  <a:pt x="12851006" y="7967436"/>
                </a:lnTo>
                <a:lnTo>
                  <a:pt x="0" y="7967436"/>
                </a:lnTo>
                <a:lnTo>
                  <a:pt x="0" y="0"/>
                </a:lnTo>
                <a:close/>
              </a:path>
            </a:pathLst>
          </a:custGeom>
          <a:blipFill>
            <a:blip r:embed="rId5"/>
            <a:stretch>
              <a:fillRect/>
            </a:stretch>
          </a:blipFill>
        </p:spPr>
        <p:txBody>
          <a:bodyPr/>
          <a:lstStyle/>
          <a:p>
            <a:endParaRPr lang="en-US" dirty="0"/>
          </a:p>
        </p:txBody>
      </p:sp>
      <p:sp>
        <p:nvSpPr>
          <p:cNvPr id="15" name="TextBox 15"/>
          <p:cNvSpPr txBox="1"/>
          <p:nvPr/>
        </p:nvSpPr>
        <p:spPr>
          <a:xfrm>
            <a:off x="1436423" y="1085850"/>
            <a:ext cx="14021144" cy="1003299"/>
          </a:xfrm>
          <a:prstGeom prst="rect">
            <a:avLst/>
          </a:prstGeom>
        </p:spPr>
        <p:txBody>
          <a:bodyPr lIns="0" tIns="0" rIns="0" bIns="0" rtlCol="0" anchor="t">
            <a:spAutoFit/>
          </a:bodyPr>
          <a:lstStyle/>
          <a:p>
            <a:pPr marL="0" lvl="0" indent="0" algn="l">
              <a:lnSpc>
                <a:spcPts val="7699"/>
              </a:lnSpc>
              <a:spcBef>
                <a:spcPct val="0"/>
              </a:spcBef>
            </a:pPr>
            <a:r>
              <a:rPr lang="en-US" sz="6999" spc="139">
                <a:solidFill>
                  <a:srgbClr val="5D5F62"/>
                </a:solidFill>
                <a:latin typeface="Klein Condensed Bold"/>
                <a:ea typeface="Klein Condensed Bold"/>
                <a:cs typeface="Klein Condensed Bold"/>
                <a:sym typeface="Klein Condensed Bold"/>
              </a:rPr>
              <a:t>The Bottom Line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1562" y="983991"/>
            <a:ext cx="0" cy="1042923"/>
          </a:xfrm>
          <a:prstGeom prst="line">
            <a:avLst/>
          </a:prstGeom>
          <a:ln w="85725" cap="flat">
            <a:solidFill>
              <a:srgbClr val="0083C0"/>
            </a:solidFill>
            <a:prstDash val="solid"/>
            <a:headEnd type="none" w="sm" len="sm"/>
            <a:tailEnd type="none" w="sm" len="sm"/>
          </a:ln>
        </p:spPr>
        <p:txBody>
          <a:bodyPr/>
          <a:lstStyle/>
          <a:p>
            <a:endParaRPr lang="en-US"/>
          </a:p>
        </p:txBody>
      </p:sp>
      <p:grpSp>
        <p:nvGrpSpPr>
          <p:cNvPr id="3" name="Group 3"/>
          <p:cNvGrpSpPr/>
          <p:nvPr/>
        </p:nvGrpSpPr>
        <p:grpSpPr>
          <a:xfrm>
            <a:off x="16635253" y="-192555"/>
            <a:ext cx="1652747" cy="10479555"/>
            <a:chOff x="0" y="0"/>
            <a:chExt cx="2203662" cy="13972741"/>
          </a:xfrm>
        </p:grpSpPr>
        <p:grpSp>
          <p:nvGrpSpPr>
            <p:cNvPr id="4" name="Group 4"/>
            <p:cNvGrpSpPr/>
            <p:nvPr/>
          </p:nvGrpSpPr>
          <p:grpSpPr>
            <a:xfrm>
              <a:off x="460375" y="256741"/>
              <a:ext cx="660400" cy="13716000"/>
              <a:chOff x="0" y="0"/>
              <a:chExt cx="130449" cy="2709333"/>
            </a:xfrm>
          </p:grpSpPr>
          <p:sp>
            <p:nvSpPr>
              <p:cNvPr id="5" name="Freeform 5"/>
              <p:cNvSpPr/>
              <p:nvPr/>
            </p:nvSpPr>
            <p:spPr>
              <a:xfrm>
                <a:off x="0" y="0"/>
                <a:ext cx="130449" cy="2709333"/>
              </a:xfrm>
              <a:custGeom>
                <a:avLst/>
                <a:gdLst/>
                <a:ahLst/>
                <a:cxnLst/>
                <a:rect l="l" t="t" r="r" b="b"/>
                <a:pathLst>
                  <a:path w="130449" h="2709333">
                    <a:moveTo>
                      <a:pt x="0" y="0"/>
                    </a:moveTo>
                    <a:lnTo>
                      <a:pt x="130449" y="0"/>
                    </a:lnTo>
                    <a:lnTo>
                      <a:pt x="130449" y="2709333"/>
                    </a:lnTo>
                    <a:lnTo>
                      <a:pt x="0" y="2709333"/>
                    </a:lnTo>
                    <a:close/>
                  </a:path>
                </a:pathLst>
              </a:custGeom>
              <a:solidFill>
                <a:srgbClr val="F5831F"/>
              </a:solidFill>
            </p:spPr>
            <p:txBody>
              <a:bodyPr/>
              <a:lstStyle/>
              <a:p>
                <a:endParaRPr lang="en-US"/>
              </a:p>
            </p:txBody>
          </p:sp>
          <p:sp>
            <p:nvSpPr>
              <p:cNvPr id="6" name="TextBox 6"/>
              <p:cNvSpPr txBox="1"/>
              <p:nvPr/>
            </p:nvSpPr>
            <p:spPr>
              <a:xfrm>
                <a:off x="0" y="-38100"/>
                <a:ext cx="130449" cy="2747433"/>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68275" y="256741"/>
              <a:ext cx="307975" cy="13716000"/>
              <a:chOff x="0" y="0"/>
              <a:chExt cx="60835" cy="2709333"/>
            </a:xfrm>
          </p:grpSpPr>
          <p:sp>
            <p:nvSpPr>
              <p:cNvPr id="8" name="Freeform 8"/>
              <p:cNvSpPr/>
              <p:nvPr/>
            </p:nvSpPr>
            <p:spPr>
              <a:xfrm>
                <a:off x="0" y="0"/>
                <a:ext cx="60835" cy="2709333"/>
              </a:xfrm>
              <a:custGeom>
                <a:avLst/>
                <a:gdLst/>
                <a:ahLst/>
                <a:cxnLst/>
                <a:rect l="l" t="t" r="r" b="b"/>
                <a:pathLst>
                  <a:path w="60835" h="2709333">
                    <a:moveTo>
                      <a:pt x="0" y="0"/>
                    </a:moveTo>
                    <a:lnTo>
                      <a:pt x="60835" y="0"/>
                    </a:lnTo>
                    <a:lnTo>
                      <a:pt x="60835" y="2709333"/>
                    </a:lnTo>
                    <a:lnTo>
                      <a:pt x="0" y="2709333"/>
                    </a:lnTo>
                    <a:close/>
                  </a:path>
                </a:pathLst>
              </a:custGeom>
              <a:solidFill>
                <a:srgbClr val="E2188F"/>
              </a:solidFill>
            </p:spPr>
            <p:txBody>
              <a:bodyPr/>
              <a:lstStyle/>
              <a:p>
                <a:endParaRPr lang="en-US"/>
              </a:p>
            </p:txBody>
          </p:sp>
          <p:sp>
            <p:nvSpPr>
              <p:cNvPr id="9" name="TextBox 9"/>
              <p:cNvSpPr txBox="1"/>
              <p:nvPr/>
            </p:nvSpPr>
            <p:spPr>
              <a:xfrm>
                <a:off x="0" y="-38100"/>
                <a:ext cx="60835" cy="2747433"/>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0" y="256741"/>
              <a:ext cx="168275" cy="13716000"/>
              <a:chOff x="0" y="0"/>
              <a:chExt cx="33240" cy="2709333"/>
            </a:xfrm>
          </p:grpSpPr>
          <p:sp>
            <p:nvSpPr>
              <p:cNvPr id="11" name="Freeform 11"/>
              <p:cNvSpPr/>
              <p:nvPr/>
            </p:nvSpPr>
            <p:spPr>
              <a:xfrm>
                <a:off x="0" y="0"/>
                <a:ext cx="33240" cy="2709333"/>
              </a:xfrm>
              <a:custGeom>
                <a:avLst/>
                <a:gdLst/>
                <a:ahLst/>
                <a:cxnLst/>
                <a:rect l="l" t="t" r="r" b="b"/>
                <a:pathLst>
                  <a:path w="33240" h="2709333">
                    <a:moveTo>
                      <a:pt x="0" y="0"/>
                    </a:moveTo>
                    <a:lnTo>
                      <a:pt x="33240" y="0"/>
                    </a:lnTo>
                    <a:lnTo>
                      <a:pt x="33240" y="2709333"/>
                    </a:lnTo>
                    <a:lnTo>
                      <a:pt x="0" y="2709333"/>
                    </a:lnTo>
                    <a:close/>
                  </a:path>
                </a:pathLst>
              </a:custGeom>
              <a:solidFill>
                <a:srgbClr val="0083C0"/>
              </a:solidFill>
            </p:spPr>
            <p:txBody>
              <a:bodyPr/>
              <a:lstStyle/>
              <a:p>
                <a:endParaRPr lang="en-US"/>
              </a:p>
            </p:txBody>
          </p:sp>
          <p:sp>
            <p:nvSpPr>
              <p:cNvPr id="12" name="TextBox 12"/>
              <p:cNvSpPr txBox="1"/>
              <p:nvPr/>
            </p:nvSpPr>
            <p:spPr>
              <a:xfrm>
                <a:off x="0" y="-38100"/>
                <a:ext cx="33240" cy="2747433"/>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rot="-5400000">
              <a:off x="-5324152" y="6444927"/>
              <a:ext cx="13972741" cy="1082887"/>
            </a:xfrm>
            <a:custGeom>
              <a:avLst/>
              <a:gdLst/>
              <a:ahLst/>
              <a:cxnLst/>
              <a:rect l="l" t="t" r="r" b="b"/>
              <a:pathLst>
                <a:path w="13972741" h="1082887">
                  <a:moveTo>
                    <a:pt x="0" y="0"/>
                  </a:moveTo>
                  <a:lnTo>
                    <a:pt x="13972741" y="0"/>
                  </a:lnTo>
                  <a:lnTo>
                    <a:pt x="13972741" y="1082887"/>
                  </a:lnTo>
                  <a:lnTo>
                    <a:pt x="0" y="1082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Freeform 14"/>
          <p:cNvSpPr/>
          <p:nvPr/>
        </p:nvSpPr>
        <p:spPr>
          <a:xfrm>
            <a:off x="12185121" y="4416961"/>
            <a:ext cx="5559975" cy="4072682"/>
          </a:xfrm>
          <a:custGeom>
            <a:avLst/>
            <a:gdLst/>
            <a:ahLst/>
            <a:cxnLst/>
            <a:rect l="l" t="t" r="r" b="b"/>
            <a:pathLst>
              <a:path w="5559975" h="4072682">
                <a:moveTo>
                  <a:pt x="0" y="0"/>
                </a:moveTo>
                <a:lnTo>
                  <a:pt x="5559975" y="0"/>
                </a:lnTo>
                <a:lnTo>
                  <a:pt x="5559975" y="4072682"/>
                </a:lnTo>
                <a:lnTo>
                  <a:pt x="0" y="4072682"/>
                </a:lnTo>
                <a:lnTo>
                  <a:pt x="0" y="0"/>
                </a:lnTo>
                <a:close/>
              </a:path>
            </a:pathLst>
          </a:custGeom>
          <a:blipFill>
            <a:blip r:embed="rId5"/>
            <a:stretch>
              <a:fillRect/>
            </a:stretch>
          </a:blipFill>
        </p:spPr>
        <p:txBody>
          <a:bodyPr/>
          <a:lstStyle/>
          <a:p>
            <a:endParaRPr lang="en-US"/>
          </a:p>
        </p:txBody>
      </p:sp>
      <p:sp>
        <p:nvSpPr>
          <p:cNvPr id="15" name="TextBox 15"/>
          <p:cNvSpPr txBox="1"/>
          <p:nvPr/>
        </p:nvSpPr>
        <p:spPr>
          <a:xfrm>
            <a:off x="1071562" y="3003413"/>
            <a:ext cx="13232872" cy="6725285"/>
          </a:xfrm>
          <a:prstGeom prst="rect">
            <a:avLst/>
          </a:prstGeom>
        </p:spPr>
        <p:txBody>
          <a:bodyPr lIns="0" tIns="0" rIns="0" bIns="0" rtlCol="0" anchor="t">
            <a:spAutoFit/>
          </a:bodyPr>
          <a:lstStyle/>
          <a:p>
            <a:pPr algn="l">
              <a:lnSpc>
                <a:spcPts val="5830"/>
              </a:lnSpc>
            </a:pPr>
            <a:r>
              <a:rPr lang="en-US" sz="5300">
                <a:solidFill>
                  <a:srgbClr val="5D5F62"/>
                </a:solidFill>
                <a:latin typeface="Rasa"/>
                <a:ea typeface="Rasa"/>
                <a:cs typeface="Rasa"/>
                <a:sym typeface="Rasa"/>
              </a:rPr>
              <a:t>Contact your Wellness Consultant. See next slide or </a:t>
            </a:r>
            <a:r>
              <a:rPr lang="en-US" sz="5300" u="sng">
                <a:solidFill>
                  <a:srgbClr val="5D5F62"/>
                </a:solidFill>
                <a:latin typeface="Rasa"/>
                <a:ea typeface="Rasa"/>
                <a:cs typeface="Rasa"/>
                <a:sym typeface="Rasa"/>
                <a:hlinkClick r:id="rId6" tooltip="https://www.commonhealth.virginia.gov"/>
              </a:rPr>
              <a:t>commonhealth.virginia.gov</a:t>
            </a:r>
            <a:r>
              <a:rPr lang="en-US" sz="5300">
                <a:solidFill>
                  <a:srgbClr val="5D5F62"/>
                </a:solidFill>
                <a:latin typeface="Rasa"/>
                <a:ea typeface="Rasa"/>
                <a:cs typeface="Rasa"/>
                <a:sym typeface="Rasa"/>
              </a:rPr>
              <a:t> for contact information.  On the website:</a:t>
            </a:r>
          </a:p>
          <a:p>
            <a:pPr marL="1144271" lvl="1" indent="-572135" algn="l">
              <a:lnSpc>
                <a:spcPts val="5830"/>
              </a:lnSpc>
              <a:buFont typeface="Arial"/>
              <a:buChar char="•"/>
            </a:pPr>
            <a:r>
              <a:rPr lang="en-US" sz="5300">
                <a:solidFill>
                  <a:srgbClr val="5D5F62"/>
                </a:solidFill>
                <a:latin typeface="Rasa"/>
                <a:ea typeface="Rasa"/>
                <a:cs typeface="Rasa"/>
                <a:sym typeface="Rasa"/>
              </a:rPr>
              <a:t>Click the About Us tab</a:t>
            </a:r>
          </a:p>
          <a:p>
            <a:pPr marL="1144271" lvl="1" indent="-572135" algn="l">
              <a:lnSpc>
                <a:spcPts val="5830"/>
              </a:lnSpc>
              <a:buFont typeface="Arial"/>
              <a:buChar char="•"/>
            </a:pPr>
            <a:r>
              <a:rPr lang="en-US" sz="5300">
                <a:solidFill>
                  <a:srgbClr val="5D5F62"/>
                </a:solidFill>
                <a:latin typeface="Rasa"/>
                <a:ea typeface="Rasa"/>
                <a:cs typeface="Rasa"/>
                <a:sym typeface="Rasa"/>
              </a:rPr>
              <a:t>Click Wellness Consultants</a:t>
            </a:r>
          </a:p>
          <a:p>
            <a:pPr marL="1144271" lvl="1" indent="-572135" algn="l">
              <a:lnSpc>
                <a:spcPts val="5830"/>
              </a:lnSpc>
              <a:buFont typeface="Arial"/>
              <a:buChar char="•"/>
            </a:pPr>
            <a:r>
              <a:rPr lang="en-US" sz="5300">
                <a:solidFill>
                  <a:srgbClr val="5D5F62"/>
                </a:solidFill>
                <a:latin typeface="Rasa"/>
                <a:ea typeface="Rasa"/>
                <a:cs typeface="Rasa"/>
                <a:sym typeface="Rasa"/>
              </a:rPr>
              <a:t>Wellness Consultants are listed by cities/counties served</a:t>
            </a:r>
          </a:p>
          <a:p>
            <a:pPr algn="l">
              <a:lnSpc>
                <a:spcPts val="5830"/>
              </a:lnSpc>
            </a:pPr>
            <a:endParaRPr lang="en-US" sz="5300">
              <a:solidFill>
                <a:srgbClr val="5D5F62"/>
              </a:solidFill>
              <a:latin typeface="Rasa"/>
              <a:ea typeface="Rasa"/>
              <a:cs typeface="Rasa"/>
              <a:sym typeface="Rasa"/>
            </a:endParaRPr>
          </a:p>
          <a:p>
            <a:pPr algn="ctr">
              <a:lnSpc>
                <a:spcPts val="5830"/>
              </a:lnSpc>
            </a:pPr>
            <a:r>
              <a:rPr lang="en-US" sz="5300">
                <a:solidFill>
                  <a:srgbClr val="5D5F62"/>
                </a:solidFill>
                <a:latin typeface="Rasa Bold"/>
                <a:ea typeface="Rasa Bold"/>
                <a:cs typeface="Rasa Bold"/>
                <a:sym typeface="Rasa Bold"/>
              </a:rPr>
              <a:t>Questions? Email </a:t>
            </a:r>
            <a:r>
              <a:rPr lang="en-US" sz="5300" u="sng">
                <a:solidFill>
                  <a:srgbClr val="5D5F62"/>
                </a:solidFill>
                <a:latin typeface="Rasa Bold"/>
                <a:ea typeface="Rasa Bold"/>
                <a:cs typeface="Rasa Bold"/>
                <a:sym typeface="Rasa Bold"/>
                <a:hlinkClick r:id="rId7" tooltip="mailto:wellness@dhrm.virginia.gov"/>
              </a:rPr>
              <a:t>wellness@dhrm.virginia.gov</a:t>
            </a:r>
          </a:p>
        </p:txBody>
      </p:sp>
      <p:sp>
        <p:nvSpPr>
          <p:cNvPr id="16" name="TextBox 16"/>
          <p:cNvSpPr txBox="1"/>
          <p:nvPr/>
        </p:nvSpPr>
        <p:spPr>
          <a:xfrm>
            <a:off x="1436423" y="1085850"/>
            <a:ext cx="14021144" cy="1003299"/>
          </a:xfrm>
          <a:prstGeom prst="rect">
            <a:avLst/>
          </a:prstGeom>
        </p:spPr>
        <p:txBody>
          <a:bodyPr lIns="0" tIns="0" rIns="0" bIns="0" rtlCol="0" anchor="t">
            <a:spAutoFit/>
          </a:bodyPr>
          <a:lstStyle/>
          <a:p>
            <a:pPr marL="0" lvl="0" indent="0" algn="l">
              <a:lnSpc>
                <a:spcPts val="7699"/>
              </a:lnSpc>
              <a:spcBef>
                <a:spcPct val="0"/>
              </a:spcBef>
            </a:pPr>
            <a:r>
              <a:rPr lang="en-US" sz="6999" spc="139">
                <a:solidFill>
                  <a:srgbClr val="5D5F62"/>
                </a:solidFill>
                <a:latin typeface="Klein Condensed Bold"/>
                <a:ea typeface="Klein Condensed Bold"/>
                <a:cs typeface="Klein Condensed Bold"/>
                <a:sym typeface="Klein Condensed Bold"/>
              </a:rPr>
              <a:t>What’s Next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1562" y="983991"/>
            <a:ext cx="0" cy="1042923"/>
          </a:xfrm>
          <a:prstGeom prst="line">
            <a:avLst/>
          </a:prstGeom>
          <a:ln w="85725" cap="flat">
            <a:solidFill>
              <a:srgbClr val="0083C0"/>
            </a:solidFill>
            <a:prstDash val="solid"/>
            <a:headEnd type="none" w="sm" len="sm"/>
            <a:tailEnd type="none" w="sm" len="sm"/>
          </a:ln>
        </p:spPr>
        <p:txBody>
          <a:bodyPr/>
          <a:lstStyle/>
          <a:p>
            <a:endParaRPr lang="en-US"/>
          </a:p>
        </p:txBody>
      </p:sp>
      <p:grpSp>
        <p:nvGrpSpPr>
          <p:cNvPr id="3" name="Group 3"/>
          <p:cNvGrpSpPr/>
          <p:nvPr/>
        </p:nvGrpSpPr>
        <p:grpSpPr>
          <a:xfrm>
            <a:off x="16635253" y="-192555"/>
            <a:ext cx="1652747" cy="10479555"/>
            <a:chOff x="0" y="0"/>
            <a:chExt cx="2203662" cy="13972741"/>
          </a:xfrm>
        </p:grpSpPr>
        <p:grpSp>
          <p:nvGrpSpPr>
            <p:cNvPr id="4" name="Group 4"/>
            <p:cNvGrpSpPr/>
            <p:nvPr/>
          </p:nvGrpSpPr>
          <p:grpSpPr>
            <a:xfrm>
              <a:off x="460375" y="256741"/>
              <a:ext cx="660400" cy="13716000"/>
              <a:chOff x="0" y="0"/>
              <a:chExt cx="130449" cy="2709333"/>
            </a:xfrm>
          </p:grpSpPr>
          <p:sp>
            <p:nvSpPr>
              <p:cNvPr id="5" name="Freeform 5"/>
              <p:cNvSpPr/>
              <p:nvPr/>
            </p:nvSpPr>
            <p:spPr>
              <a:xfrm>
                <a:off x="0" y="0"/>
                <a:ext cx="130449" cy="2709333"/>
              </a:xfrm>
              <a:custGeom>
                <a:avLst/>
                <a:gdLst/>
                <a:ahLst/>
                <a:cxnLst/>
                <a:rect l="l" t="t" r="r" b="b"/>
                <a:pathLst>
                  <a:path w="130449" h="2709333">
                    <a:moveTo>
                      <a:pt x="0" y="0"/>
                    </a:moveTo>
                    <a:lnTo>
                      <a:pt x="130449" y="0"/>
                    </a:lnTo>
                    <a:lnTo>
                      <a:pt x="130449" y="2709333"/>
                    </a:lnTo>
                    <a:lnTo>
                      <a:pt x="0" y="2709333"/>
                    </a:lnTo>
                    <a:close/>
                  </a:path>
                </a:pathLst>
              </a:custGeom>
              <a:solidFill>
                <a:srgbClr val="F5831F"/>
              </a:solidFill>
            </p:spPr>
            <p:txBody>
              <a:bodyPr/>
              <a:lstStyle/>
              <a:p>
                <a:endParaRPr lang="en-US"/>
              </a:p>
            </p:txBody>
          </p:sp>
          <p:sp>
            <p:nvSpPr>
              <p:cNvPr id="6" name="TextBox 6"/>
              <p:cNvSpPr txBox="1"/>
              <p:nvPr/>
            </p:nvSpPr>
            <p:spPr>
              <a:xfrm>
                <a:off x="0" y="-38100"/>
                <a:ext cx="130449" cy="2747433"/>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68275" y="256741"/>
              <a:ext cx="307975" cy="13716000"/>
              <a:chOff x="0" y="0"/>
              <a:chExt cx="60835" cy="2709333"/>
            </a:xfrm>
          </p:grpSpPr>
          <p:sp>
            <p:nvSpPr>
              <p:cNvPr id="8" name="Freeform 8"/>
              <p:cNvSpPr/>
              <p:nvPr/>
            </p:nvSpPr>
            <p:spPr>
              <a:xfrm>
                <a:off x="0" y="0"/>
                <a:ext cx="60835" cy="2709333"/>
              </a:xfrm>
              <a:custGeom>
                <a:avLst/>
                <a:gdLst/>
                <a:ahLst/>
                <a:cxnLst/>
                <a:rect l="l" t="t" r="r" b="b"/>
                <a:pathLst>
                  <a:path w="60835" h="2709333">
                    <a:moveTo>
                      <a:pt x="0" y="0"/>
                    </a:moveTo>
                    <a:lnTo>
                      <a:pt x="60835" y="0"/>
                    </a:lnTo>
                    <a:lnTo>
                      <a:pt x="60835" y="2709333"/>
                    </a:lnTo>
                    <a:lnTo>
                      <a:pt x="0" y="2709333"/>
                    </a:lnTo>
                    <a:close/>
                  </a:path>
                </a:pathLst>
              </a:custGeom>
              <a:solidFill>
                <a:srgbClr val="E2188F"/>
              </a:solidFill>
            </p:spPr>
            <p:txBody>
              <a:bodyPr/>
              <a:lstStyle/>
              <a:p>
                <a:endParaRPr lang="en-US"/>
              </a:p>
            </p:txBody>
          </p:sp>
          <p:sp>
            <p:nvSpPr>
              <p:cNvPr id="9" name="TextBox 9"/>
              <p:cNvSpPr txBox="1"/>
              <p:nvPr/>
            </p:nvSpPr>
            <p:spPr>
              <a:xfrm>
                <a:off x="0" y="-38100"/>
                <a:ext cx="60835" cy="2747433"/>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0" y="256741"/>
              <a:ext cx="168275" cy="13716000"/>
              <a:chOff x="0" y="0"/>
              <a:chExt cx="33240" cy="2709333"/>
            </a:xfrm>
          </p:grpSpPr>
          <p:sp>
            <p:nvSpPr>
              <p:cNvPr id="11" name="Freeform 11"/>
              <p:cNvSpPr/>
              <p:nvPr/>
            </p:nvSpPr>
            <p:spPr>
              <a:xfrm>
                <a:off x="0" y="0"/>
                <a:ext cx="33240" cy="2709333"/>
              </a:xfrm>
              <a:custGeom>
                <a:avLst/>
                <a:gdLst/>
                <a:ahLst/>
                <a:cxnLst/>
                <a:rect l="l" t="t" r="r" b="b"/>
                <a:pathLst>
                  <a:path w="33240" h="2709333">
                    <a:moveTo>
                      <a:pt x="0" y="0"/>
                    </a:moveTo>
                    <a:lnTo>
                      <a:pt x="33240" y="0"/>
                    </a:lnTo>
                    <a:lnTo>
                      <a:pt x="33240" y="2709333"/>
                    </a:lnTo>
                    <a:lnTo>
                      <a:pt x="0" y="2709333"/>
                    </a:lnTo>
                    <a:close/>
                  </a:path>
                </a:pathLst>
              </a:custGeom>
              <a:solidFill>
                <a:srgbClr val="0083C0"/>
              </a:solidFill>
            </p:spPr>
            <p:txBody>
              <a:bodyPr/>
              <a:lstStyle/>
              <a:p>
                <a:endParaRPr lang="en-US"/>
              </a:p>
            </p:txBody>
          </p:sp>
          <p:sp>
            <p:nvSpPr>
              <p:cNvPr id="12" name="TextBox 12"/>
              <p:cNvSpPr txBox="1"/>
              <p:nvPr/>
            </p:nvSpPr>
            <p:spPr>
              <a:xfrm>
                <a:off x="0" y="-38100"/>
                <a:ext cx="33240" cy="2747433"/>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rot="-5400000">
              <a:off x="-5324152" y="6444927"/>
              <a:ext cx="13972741" cy="1082887"/>
            </a:xfrm>
            <a:custGeom>
              <a:avLst/>
              <a:gdLst/>
              <a:ahLst/>
              <a:cxnLst/>
              <a:rect l="l" t="t" r="r" b="b"/>
              <a:pathLst>
                <a:path w="13972741" h="1082887">
                  <a:moveTo>
                    <a:pt x="0" y="0"/>
                  </a:moveTo>
                  <a:lnTo>
                    <a:pt x="13972741" y="0"/>
                  </a:lnTo>
                  <a:lnTo>
                    <a:pt x="13972741" y="1082887"/>
                  </a:lnTo>
                  <a:lnTo>
                    <a:pt x="0" y="1082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TextBox 14"/>
          <p:cNvSpPr txBox="1"/>
          <p:nvPr/>
        </p:nvSpPr>
        <p:spPr>
          <a:xfrm>
            <a:off x="210503" y="2634491"/>
            <a:ext cx="16472985" cy="7121525"/>
          </a:xfrm>
          <a:prstGeom prst="rect">
            <a:avLst/>
          </a:prstGeom>
        </p:spPr>
        <p:txBody>
          <a:bodyPr lIns="0" tIns="0" rIns="0" bIns="0" rtlCol="0" anchor="t">
            <a:spAutoFit/>
          </a:bodyPr>
          <a:lstStyle/>
          <a:p>
            <a:pPr algn="l">
              <a:lnSpc>
                <a:spcPts val="4400"/>
              </a:lnSpc>
            </a:pPr>
            <a:r>
              <a:rPr lang="en-US" sz="4000">
                <a:solidFill>
                  <a:srgbClr val="5D5F62"/>
                </a:solidFill>
                <a:latin typeface="Klein Condensed"/>
                <a:ea typeface="Klein Condensed"/>
                <a:cs typeface="Klein Condensed"/>
                <a:sym typeface="Klein Condensed"/>
              </a:rPr>
              <a:t>Greater Richmond/Capitol Square: </a:t>
            </a:r>
            <a:r>
              <a:rPr lang="en-US" sz="4000">
                <a:solidFill>
                  <a:srgbClr val="5D5F62"/>
                </a:solidFill>
                <a:latin typeface="Klein Condensed Bold"/>
                <a:ea typeface="Klein Condensed Bold"/>
                <a:cs typeface="Klein Condensed Bold"/>
                <a:sym typeface="Klein Condensed Bold"/>
              </a:rPr>
              <a:t>Jami Zanetta,</a:t>
            </a:r>
            <a:r>
              <a:rPr lang="en-US" sz="4000">
                <a:solidFill>
                  <a:srgbClr val="5D5F62"/>
                </a:solidFill>
                <a:latin typeface="Klein Condensed"/>
                <a:ea typeface="Klein Condensed"/>
                <a:cs typeface="Klein Condensed"/>
                <a:sym typeface="Klein Condensed"/>
              </a:rPr>
              <a:t> </a:t>
            </a:r>
            <a:r>
              <a:rPr lang="en-US" sz="4000" u="sng">
                <a:solidFill>
                  <a:srgbClr val="5D5F62"/>
                </a:solidFill>
                <a:latin typeface="Klein Condensed"/>
                <a:ea typeface="Klein Condensed"/>
                <a:cs typeface="Klein Condensed"/>
                <a:sym typeface="Klein Condensed"/>
                <a:hlinkClick r:id="rId5" tooltip="mailto:jami.zanetta@dhrm.virginia.gov"/>
              </a:rPr>
              <a:t>jami.zanetta@dhrm.virginia.gov</a:t>
            </a:r>
          </a:p>
          <a:p>
            <a:pPr algn="l">
              <a:lnSpc>
                <a:spcPts val="4400"/>
              </a:lnSpc>
            </a:pPr>
            <a:r>
              <a:rPr lang="en-US" sz="4000">
                <a:solidFill>
                  <a:srgbClr val="5D5F62"/>
                </a:solidFill>
                <a:latin typeface="Klein Condensed"/>
                <a:ea typeface="Klein Condensed"/>
                <a:cs typeface="Klein Condensed"/>
                <a:sym typeface="Klein Condensed"/>
              </a:rPr>
              <a:t>                                                                 </a:t>
            </a:r>
            <a:r>
              <a:rPr lang="en-US" sz="4000">
                <a:solidFill>
                  <a:srgbClr val="5D5F62"/>
                </a:solidFill>
                <a:latin typeface="Klein Condensed Bold"/>
                <a:ea typeface="Klein Condensed Bold"/>
                <a:cs typeface="Klein Condensed Bold"/>
                <a:sym typeface="Klein Condensed Bold"/>
              </a:rPr>
              <a:t>Felix Johnson</a:t>
            </a:r>
            <a:r>
              <a:rPr lang="en-US" sz="4000">
                <a:solidFill>
                  <a:srgbClr val="5D5F62"/>
                </a:solidFill>
                <a:latin typeface="Klein Condensed"/>
                <a:ea typeface="Klein Condensed"/>
                <a:cs typeface="Klein Condensed"/>
                <a:sym typeface="Klein Condensed"/>
              </a:rPr>
              <a:t>, </a:t>
            </a:r>
            <a:r>
              <a:rPr lang="en-US" sz="4000" u="sng">
                <a:solidFill>
                  <a:srgbClr val="5D5F62"/>
                </a:solidFill>
                <a:latin typeface="Klein Condensed"/>
                <a:ea typeface="Klein Condensed"/>
                <a:cs typeface="Klein Condensed"/>
                <a:sym typeface="Klein Condensed"/>
                <a:hlinkClick r:id="rId6" tooltip="mailto:felix.johnson@dhrm.virginia.gov"/>
              </a:rPr>
              <a:t>felix.johnson@dhrm.virginia.gov</a:t>
            </a:r>
          </a:p>
          <a:p>
            <a:pPr algn="l">
              <a:lnSpc>
                <a:spcPts val="6000"/>
              </a:lnSpc>
            </a:pPr>
            <a:r>
              <a:rPr lang="en-US" sz="4000">
                <a:solidFill>
                  <a:srgbClr val="5D5F62"/>
                </a:solidFill>
                <a:latin typeface="Klein Condensed"/>
                <a:ea typeface="Klein Condensed"/>
                <a:cs typeface="Klein Condensed"/>
                <a:sym typeface="Klein Condensed"/>
              </a:rPr>
              <a:t>Petersburg/South Central: </a:t>
            </a:r>
            <a:r>
              <a:rPr lang="en-US" sz="4000">
                <a:solidFill>
                  <a:srgbClr val="5D5F62"/>
                </a:solidFill>
                <a:latin typeface="Klein Condensed Bold"/>
                <a:ea typeface="Klein Condensed Bold"/>
                <a:cs typeface="Klein Condensed Bold"/>
                <a:sym typeface="Klein Condensed Bold"/>
              </a:rPr>
              <a:t>Craig Hicken</a:t>
            </a:r>
            <a:r>
              <a:rPr lang="en-US" sz="4000">
                <a:solidFill>
                  <a:srgbClr val="5D5F62"/>
                </a:solidFill>
                <a:latin typeface="Klein Condensed"/>
                <a:ea typeface="Klein Condensed"/>
                <a:cs typeface="Klein Condensed"/>
                <a:sym typeface="Klein Condensed"/>
              </a:rPr>
              <a:t>, </a:t>
            </a:r>
            <a:r>
              <a:rPr lang="en-US" sz="4000" u="sng">
                <a:solidFill>
                  <a:srgbClr val="5D5F62"/>
                </a:solidFill>
                <a:latin typeface="Klein Condensed"/>
                <a:ea typeface="Klein Condensed"/>
                <a:cs typeface="Klein Condensed"/>
                <a:sym typeface="Klein Condensed"/>
                <a:hlinkClick r:id="rId7" tooltip="mailto:craig.hicken@dhrm.virginia.gov"/>
              </a:rPr>
              <a:t>craig.hicken@dhrm.virginia.gov</a:t>
            </a:r>
          </a:p>
          <a:p>
            <a:pPr algn="l">
              <a:lnSpc>
                <a:spcPts val="6000"/>
              </a:lnSpc>
            </a:pPr>
            <a:r>
              <a:rPr lang="en-US" sz="4000">
                <a:solidFill>
                  <a:srgbClr val="5D5F62"/>
                </a:solidFill>
                <a:latin typeface="Klein Condensed"/>
                <a:ea typeface="Klein Condensed"/>
                <a:cs typeface="Klein Condensed"/>
                <a:sym typeface="Klein Condensed"/>
              </a:rPr>
              <a:t>Northern Virginia: </a:t>
            </a:r>
            <a:r>
              <a:rPr lang="en-US" sz="4000">
                <a:solidFill>
                  <a:srgbClr val="5D5F62"/>
                </a:solidFill>
                <a:latin typeface="Klein Condensed Bold"/>
                <a:ea typeface="Klein Condensed Bold"/>
                <a:cs typeface="Klein Condensed Bold"/>
                <a:sym typeface="Klein Condensed Bold"/>
              </a:rPr>
              <a:t>Amy Moore</a:t>
            </a:r>
            <a:r>
              <a:rPr lang="en-US" sz="4000">
                <a:solidFill>
                  <a:srgbClr val="5D5F62"/>
                </a:solidFill>
                <a:latin typeface="Klein Condensed"/>
                <a:ea typeface="Klein Condensed"/>
                <a:cs typeface="Klein Condensed"/>
                <a:sym typeface="Klein Condensed"/>
              </a:rPr>
              <a:t>, </a:t>
            </a:r>
            <a:r>
              <a:rPr lang="en-US" sz="4000" u="sng">
                <a:solidFill>
                  <a:srgbClr val="5D5F62"/>
                </a:solidFill>
                <a:latin typeface="Klein Condensed"/>
                <a:ea typeface="Klein Condensed"/>
                <a:cs typeface="Klein Condensed"/>
                <a:sym typeface="Klein Condensed"/>
                <a:hlinkClick r:id="rId8" tooltip="mailto:amy.moore@dhrm.virginia.gov"/>
              </a:rPr>
              <a:t>amy.moore@dhrm.virginia.gov</a:t>
            </a:r>
          </a:p>
          <a:p>
            <a:pPr algn="l">
              <a:lnSpc>
                <a:spcPts val="6000"/>
              </a:lnSpc>
            </a:pPr>
            <a:r>
              <a:rPr lang="en-US" sz="4000">
                <a:solidFill>
                  <a:srgbClr val="5D5F62"/>
                </a:solidFill>
                <a:latin typeface="Klein Condensed"/>
                <a:ea typeface="Klein Condensed"/>
                <a:cs typeface="Klein Condensed"/>
                <a:sym typeface="Klein Condensed"/>
              </a:rPr>
              <a:t>Williamsburg/Fredericksburg/East: </a:t>
            </a:r>
            <a:r>
              <a:rPr lang="en-US" sz="4000">
                <a:solidFill>
                  <a:srgbClr val="5D5F62"/>
                </a:solidFill>
                <a:latin typeface="Klein Condensed Bold"/>
                <a:ea typeface="Klein Condensed Bold"/>
                <a:cs typeface="Klein Condensed Bold"/>
                <a:sym typeface="Klein Condensed Bold"/>
              </a:rPr>
              <a:t>Mary Louise Gerdes</a:t>
            </a:r>
            <a:r>
              <a:rPr lang="en-US" sz="4000">
                <a:solidFill>
                  <a:srgbClr val="5D5F62"/>
                </a:solidFill>
                <a:latin typeface="Klein Condensed"/>
                <a:ea typeface="Klein Condensed"/>
                <a:cs typeface="Klein Condensed"/>
                <a:sym typeface="Klein Condensed"/>
              </a:rPr>
              <a:t>, </a:t>
            </a:r>
            <a:r>
              <a:rPr lang="en-US" sz="4000" u="sng">
                <a:solidFill>
                  <a:srgbClr val="5D5F62"/>
                </a:solidFill>
                <a:latin typeface="Klein Condensed"/>
                <a:ea typeface="Klein Condensed"/>
                <a:cs typeface="Klein Condensed"/>
                <a:sym typeface="Klein Condensed"/>
                <a:hlinkClick r:id="rId9" tooltip="http://marylouise.gerdes.virginia.gov"/>
              </a:rPr>
              <a:t>marylouise.gerdes.virginia.gov</a:t>
            </a:r>
          </a:p>
          <a:p>
            <a:pPr algn="l">
              <a:lnSpc>
                <a:spcPts val="6000"/>
              </a:lnSpc>
            </a:pPr>
            <a:r>
              <a:rPr lang="en-US" sz="4000">
                <a:solidFill>
                  <a:srgbClr val="5D5F62"/>
                </a:solidFill>
                <a:latin typeface="Klein Condensed"/>
                <a:ea typeface="Klein Condensed"/>
                <a:cs typeface="Klein Condensed"/>
                <a:sym typeface="Klein Condensed"/>
              </a:rPr>
              <a:t>Tidewater/Eastern Shore: </a:t>
            </a:r>
            <a:r>
              <a:rPr lang="en-US" sz="4000">
                <a:solidFill>
                  <a:srgbClr val="5D5F62"/>
                </a:solidFill>
                <a:latin typeface="Klein Condensed Bold"/>
                <a:ea typeface="Klein Condensed Bold"/>
                <a:cs typeface="Klein Condensed Bold"/>
                <a:sym typeface="Klein Condensed Bold"/>
              </a:rPr>
              <a:t>Cynthia Duncan</a:t>
            </a:r>
            <a:r>
              <a:rPr lang="en-US" sz="4000">
                <a:solidFill>
                  <a:srgbClr val="5D5F62"/>
                </a:solidFill>
                <a:latin typeface="Klein Condensed"/>
                <a:ea typeface="Klein Condensed"/>
                <a:cs typeface="Klein Condensed"/>
                <a:sym typeface="Klein Condensed"/>
              </a:rPr>
              <a:t>, </a:t>
            </a:r>
            <a:r>
              <a:rPr lang="en-US" sz="4000" u="sng">
                <a:solidFill>
                  <a:srgbClr val="5D5F62"/>
                </a:solidFill>
                <a:latin typeface="Klein Condensed"/>
                <a:ea typeface="Klein Condensed"/>
                <a:cs typeface="Klein Condensed"/>
                <a:sym typeface="Klein Condensed"/>
                <a:hlinkClick r:id="rId10" tooltip="mailto:cynthia.duncan@dhrm.virginia.gov"/>
              </a:rPr>
              <a:t>cynthia.duncan@dhrm.virginia.gov</a:t>
            </a:r>
          </a:p>
          <a:p>
            <a:pPr algn="l">
              <a:lnSpc>
                <a:spcPts val="6000"/>
              </a:lnSpc>
            </a:pPr>
            <a:r>
              <a:rPr lang="en-US" sz="4000">
                <a:solidFill>
                  <a:srgbClr val="5D5F62"/>
                </a:solidFill>
                <a:latin typeface="Klein Condensed"/>
                <a:ea typeface="Klein Condensed"/>
                <a:cs typeface="Klein Condensed"/>
                <a:sym typeface="Klein Condensed"/>
              </a:rPr>
              <a:t>Central Piedmont/Route 29 Corridor: </a:t>
            </a:r>
            <a:r>
              <a:rPr lang="en-US" sz="4000">
                <a:solidFill>
                  <a:srgbClr val="5D5F62"/>
                </a:solidFill>
                <a:latin typeface="Klein Condensed Bold"/>
                <a:ea typeface="Klein Condensed Bold"/>
                <a:cs typeface="Klein Condensed Bold"/>
                <a:sym typeface="Klein Condensed Bold"/>
              </a:rPr>
              <a:t>Kelsey Jones</a:t>
            </a:r>
            <a:r>
              <a:rPr lang="en-US" sz="4000">
                <a:solidFill>
                  <a:srgbClr val="5D5F62"/>
                </a:solidFill>
                <a:latin typeface="Klein Condensed"/>
                <a:ea typeface="Klein Condensed"/>
                <a:cs typeface="Klein Condensed"/>
                <a:sym typeface="Klein Condensed"/>
              </a:rPr>
              <a:t>, </a:t>
            </a:r>
            <a:r>
              <a:rPr lang="en-US" sz="4000" u="sng">
                <a:solidFill>
                  <a:srgbClr val="5D5F62"/>
                </a:solidFill>
                <a:latin typeface="Klein Condensed"/>
                <a:ea typeface="Klein Condensed"/>
                <a:cs typeface="Klein Condensed"/>
                <a:sym typeface="Klein Condensed"/>
                <a:hlinkClick r:id="rId11" tooltip="mailto:kelsey.jones@dhrm.virginia.gov"/>
              </a:rPr>
              <a:t>kelsey.jones@dhrm.virginia.gov</a:t>
            </a:r>
          </a:p>
          <a:p>
            <a:pPr algn="l">
              <a:lnSpc>
                <a:spcPts val="6000"/>
              </a:lnSpc>
            </a:pPr>
            <a:r>
              <a:rPr lang="en-US" sz="4000">
                <a:solidFill>
                  <a:srgbClr val="5D5F62"/>
                </a:solidFill>
                <a:latin typeface="Klein Condensed"/>
                <a:ea typeface="Klein Condensed"/>
                <a:cs typeface="Klein Condensed"/>
                <a:sym typeface="Klein Condensed"/>
              </a:rPr>
              <a:t>Northwest/Blue Ridge: </a:t>
            </a:r>
            <a:r>
              <a:rPr lang="en-US" sz="4000">
                <a:solidFill>
                  <a:srgbClr val="5D5F62"/>
                </a:solidFill>
                <a:latin typeface="Klein Condensed Bold"/>
                <a:ea typeface="Klein Condensed Bold"/>
                <a:cs typeface="Klein Condensed Bold"/>
                <a:sym typeface="Klein Condensed Bold"/>
              </a:rPr>
              <a:t>Kristi Hall</a:t>
            </a:r>
            <a:r>
              <a:rPr lang="en-US" sz="4000">
                <a:solidFill>
                  <a:srgbClr val="5D5F62"/>
                </a:solidFill>
                <a:latin typeface="Klein Condensed"/>
                <a:ea typeface="Klein Condensed"/>
                <a:cs typeface="Klein Condensed"/>
                <a:sym typeface="Klein Condensed"/>
              </a:rPr>
              <a:t>, </a:t>
            </a:r>
            <a:r>
              <a:rPr lang="en-US" sz="4000" u="sng">
                <a:solidFill>
                  <a:srgbClr val="5D5F62"/>
                </a:solidFill>
                <a:latin typeface="Klein Condensed"/>
                <a:ea typeface="Klein Condensed"/>
                <a:cs typeface="Klein Condensed"/>
                <a:sym typeface="Klein Condensed"/>
                <a:hlinkClick r:id="rId12" tooltip="mailto:kristina.hall@dhrm.virginia.gov"/>
              </a:rPr>
              <a:t>kristina.hall@dhrm.virginia.gov</a:t>
            </a:r>
          </a:p>
          <a:p>
            <a:pPr algn="l">
              <a:lnSpc>
                <a:spcPts val="6000"/>
              </a:lnSpc>
            </a:pPr>
            <a:r>
              <a:rPr lang="en-US" sz="4000">
                <a:solidFill>
                  <a:srgbClr val="5D5F62"/>
                </a:solidFill>
                <a:latin typeface="Klein Condensed"/>
                <a:ea typeface="Klein Condensed"/>
                <a:cs typeface="Klein Condensed"/>
                <a:sym typeface="Klein Condensed"/>
              </a:rPr>
              <a:t>Roanoke/New River Valleys: </a:t>
            </a:r>
            <a:r>
              <a:rPr lang="en-US" sz="4000">
                <a:solidFill>
                  <a:srgbClr val="5D5F62"/>
                </a:solidFill>
                <a:latin typeface="Klein Condensed Bold"/>
                <a:ea typeface="Klein Condensed Bold"/>
                <a:cs typeface="Klein Condensed Bold"/>
                <a:sym typeface="Klein Condensed Bold"/>
              </a:rPr>
              <a:t>Sue Perry</a:t>
            </a:r>
            <a:r>
              <a:rPr lang="en-US" sz="4000">
                <a:solidFill>
                  <a:srgbClr val="5D5F62"/>
                </a:solidFill>
                <a:latin typeface="Klein Condensed"/>
                <a:ea typeface="Klein Condensed"/>
                <a:cs typeface="Klein Condensed"/>
                <a:sym typeface="Klein Condensed"/>
              </a:rPr>
              <a:t>, </a:t>
            </a:r>
            <a:r>
              <a:rPr lang="en-US" sz="4000" u="sng">
                <a:solidFill>
                  <a:srgbClr val="5D5F62"/>
                </a:solidFill>
                <a:latin typeface="Klein Condensed"/>
                <a:ea typeface="Klein Condensed"/>
                <a:cs typeface="Klein Condensed"/>
                <a:sym typeface="Klein Condensed"/>
                <a:hlinkClick r:id="rId13" tooltip="mailto:susan.perry@dhrm.virginia.gov"/>
              </a:rPr>
              <a:t>susan.perry@dhrm.virginia.gov</a:t>
            </a:r>
          </a:p>
          <a:p>
            <a:pPr algn="l">
              <a:lnSpc>
                <a:spcPts val="6000"/>
              </a:lnSpc>
            </a:pPr>
            <a:r>
              <a:rPr lang="en-US" sz="4000">
                <a:solidFill>
                  <a:srgbClr val="5D5F62"/>
                </a:solidFill>
                <a:latin typeface="Klein Condensed"/>
                <a:ea typeface="Klein Condensed"/>
                <a:cs typeface="Klein Condensed"/>
                <a:sym typeface="Klein Condensed"/>
              </a:rPr>
              <a:t>Southwest: </a:t>
            </a:r>
            <a:r>
              <a:rPr lang="en-US" sz="4000">
                <a:solidFill>
                  <a:srgbClr val="5D5F62"/>
                </a:solidFill>
                <a:latin typeface="Klein Condensed Bold"/>
                <a:ea typeface="Klein Condensed Bold"/>
                <a:cs typeface="Klein Condensed Bold"/>
                <a:sym typeface="Klein Condensed Bold"/>
              </a:rPr>
              <a:t>Suzanne Meador</a:t>
            </a:r>
            <a:r>
              <a:rPr lang="en-US" sz="4000">
                <a:solidFill>
                  <a:srgbClr val="5D5F62"/>
                </a:solidFill>
                <a:latin typeface="Klein Condensed"/>
                <a:ea typeface="Klein Condensed"/>
                <a:cs typeface="Klein Condensed"/>
                <a:sym typeface="Klein Condensed"/>
              </a:rPr>
              <a:t>, </a:t>
            </a:r>
            <a:r>
              <a:rPr lang="en-US" sz="4000" u="sng">
                <a:solidFill>
                  <a:srgbClr val="5D5F62"/>
                </a:solidFill>
                <a:latin typeface="Klein Condensed"/>
                <a:ea typeface="Klein Condensed"/>
                <a:cs typeface="Klein Condensed"/>
                <a:sym typeface="Klein Condensed"/>
                <a:hlinkClick r:id="rId14" tooltip="mailto:suzanne.meador@dhrm.virginia.gov"/>
              </a:rPr>
              <a:t>suzanne.meador@dhrm.virginia.gov</a:t>
            </a:r>
          </a:p>
        </p:txBody>
      </p:sp>
      <p:sp>
        <p:nvSpPr>
          <p:cNvPr id="15" name="TextBox 15"/>
          <p:cNvSpPr txBox="1"/>
          <p:nvPr/>
        </p:nvSpPr>
        <p:spPr>
          <a:xfrm>
            <a:off x="1436423" y="1085850"/>
            <a:ext cx="14021144" cy="1003299"/>
          </a:xfrm>
          <a:prstGeom prst="rect">
            <a:avLst/>
          </a:prstGeom>
        </p:spPr>
        <p:txBody>
          <a:bodyPr lIns="0" tIns="0" rIns="0" bIns="0" rtlCol="0" anchor="t">
            <a:spAutoFit/>
          </a:bodyPr>
          <a:lstStyle/>
          <a:p>
            <a:pPr marL="0" lvl="0" indent="0" algn="l">
              <a:lnSpc>
                <a:spcPts val="7699"/>
              </a:lnSpc>
              <a:spcBef>
                <a:spcPct val="0"/>
              </a:spcBef>
            </a:pPr>
            <a:r>
              <a:rPr lang="en-US" sz="6999" spc="139">
                <a:solidFill>
                  <a:srgbClr val="5D5F62"/>
                </a:solidFill>
                <a:latin typeface="Klein Condensed Bold"/>
                <a:ea typeface="Klein Condensed Bold"/>
                <a:cs typeface="Klein Condensed Bold"/>
                <a:sym typeface="Klein Condensed Bold"/>
              </a:rPr>
              <a:t>Our Team of Wellness Consultants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1562" y="983991"/>
            <a:ext cx="0" cy="1042923"/>
          </a:xfrm>
          <a:prstGeom prst="line">
            <a:avLst/>
          </a:prstGeom>
          <a:ln w="85725" cap="flat">
            <a:solidFill>
              <a:srgbClr val="0083C0"/>
            </a:solidFill>
            <a:prstDash val="solid"/>
            <a:headEnd type="none" w="sm" len="sm"/>
            <a:tailEnd type="none" w="sm" len="sm"/>
          </a:ln>
        </p:spPr>
        <p:txBody>
          <a:bodyPr/>
          <a:lstStyle/>
          <a:p>
            <a:endParaRPr lang="en-US"/>
          </a:p>
        </p:txBody>
      </p:sp>
      <p:sp>
        <p:nvSpPr>
          <p:cNvPr id="3" name="TextBox 3"/>
          <p:cNvSpPr txBox="1"/>
          <p:nvPr/>
        </p:nvSpPr>
        <p:spPr>
          <a:xfrm>
            <a:off x="1436423" y="1085850"/>
            <a:ext cx="7185219" cy="1003299"/>
          </a:xfrm>
          <a:prstGeom prst="rect">
            <a:avLst/>
          </a:prstGeom>
        </p:spPr>
        <p:txBody>
          <a:bodyPr lIns="0" tIns="0" rIns="0" bIns="0" rtlCol="0" anchor="t">
            <a:spAutoFit/>
          </a:bodyPr>
          <a:lstStyle/>
          <a:p>
            <a:pPr marL="0" lvl="0" indent="0" algn="l">
              <a:lnSpc>
                <a:spcPts val="7699"/>
              </a:lnSpc>
              <a:spcBef>
                <a:spcPct val="0"/>
              </a:spcBef>
            </a:pPr>
            <a:r>
              <a:rPr lang="en-US" sz="6999" spc="139">
                <a:solidFill>
                  <a:srgbClr val="5D5F62"/>
                </a:solidFill>
                <a:latin typeface="Klein Condensed Bold"/>
                <a:ea typeface="Klein Condensed Bold"/>
                <a:cs typeface="Klein Condensed Bold"/>
                <a:sym typeface="Klein Condensed Bold"/>
              </a:rPr>
              <a:t>Training Goals</a:t>
            </a:r>
          </a:p>
        </p:txBody>
      </p:sp>
      <p:sp>
        <p:nvSpPr>
          <p:cNvPr id="4" name="TextBox 4"/>
          <p:cNvSpPr txBox="1"/>
          <p:nvPr/>
        </p:nvSpPr>
        <p:spPr>
          <a:xfrm>
            <a:off x="1071562" y="2993888"/>
            <a:ext cx="14386004" cy="4043045"/>
          </a:xfrm>
          <a:prstGeom prst="rect">
            <a:avLst/>
          </a:prstGeom>
        </p:spPr>
        <p:txBody>
          <a:bodyPr lIns="0" tIns="0" rIns="0" bIns="0" rtlCol="0" anchor="t">
            <a:spAutoFit/>
          </a:bodyPr>
          <a:lstStyle/>
          <a:p>
            <a:pPr marL="1209041" lvl="1" indent="-604520" algn="l">
              <a:lnSpc>
                <a:spcPts val="6160"/>
              </a:lnSpc>
              <a:buFont typeface="Arial"/>
              <a:buChar char="•"/>
            </a:pPr>
            <a:r>
              <a:rPr lang="en-US" sz="5600">
                <a:solidFill>
                  <a:srgbClr val="5D5F62"/>
                </a:solidFill>
                <a:latin typeface="Rasa"/>
                <a:ea typeface="Rasa"/>
                <a:cs typeface="Rasa"/>
                <a:sym typeface="Rasa"/>
              </a:rPr>
              <a:t>Provide the tools and resources needed to build and sustain an engaging and successful CommonHealth program at your agency</a:t>
            </a:r>
          </a:p>
          <a:p>
            <a:pPr marL="1209041" lvl="1" indent="-604520" algn="l">
              <a:lnSpc>
                <a:spcPts val="6160"/>
              </a:lnSpc>
              <a:buFont typeface="Arial"/>
              <a:buChar char="•"/>
            </a:pPr>
            <a:r>
              <a:rPr lang="en-US" sz="5600">
                <a:solidFill>
                  <a:srgbClr val="5D5F62"/>
                </a:solidFill>
                <a:latin typeface="Rasa"/>
                <a:ea typeface="Rasa"/>
                <a:cs typeface="Rasa"/>
                <a:sym typeface="Rasa"/>
              </a:rPr>
              <a:t>Work together to make Virginia’s workforce the healthiest in the nation</a:t>
            </a:r>
          </a:p>
        </p:txBody>
      </p:sp>
      <p:grpSp>
        <p:nvGrpSpPr>
          <p:cNvPr id="5" name="Group 5"/>
          <p:cNvGrpSpPr/>
          <p:nvPr/>
        </p:nvGrpSpPr>
        <p:grpSpPr>
          <a:xfrm>
            <a:off x="16635253" y="-192555"/>
            <a:ext cx="1652747" cy="10479555"/>
            <a:chOff x="0" y="0"/>
            <a:chExt cx="2203662" cy="13972741"/>
          </a:xfrm>
        </p:grpSpPr>
        <p:grpSp>
          <p:nvGrpSpPr>
            <p:cNvPr id="6" name="Group 6"/>
            <p:cNvGrpSpPr/>
            <p:nvPr/>
          </p:nvGrpSpPr>
          <p:grpSpPr>
            <a:xfrm>
              <a:off x="460375" y="256741"/>
              <a:ext cx="660400" cy="13716000"/>
              <a:chOff x="0" y="0"/>
              <a:chExt cx="130449" cy="2709333"/>
            </a:xfrm>
          </p:grpSpPr>
          <p:sp>
            <p:nvSpPr>
              <p:cNvPr id="7" name="Freeform 7"/>
              <p:cNvSpPr/>
              <p:nvPr/>
            </p:nvSpPr>
            <p:spPr>
              <a:xfrm>
                <a:off x="0" y="0"/>
                <a:ext cx="130449" cy="2709333"/>
              </a:xfrm>
              <a:custGeom>
                <a:avLst/>
                <a:gdLst/>
                <a:ahLst/>
                <a:cxnLst/>
                <a:rect l="l" t="t" r="r" b="b"/>
                <a:pathLst>
                  <a:path w="130449" h="2709333">
                    <a:moveTo>
                      <a:pt x="0" y="0"/>
                    </a:moveTo>
                    <a:lnTo>
                      <a:pt x="130449" y="0"/>
                    </a:lnTo>
                    <a:lnTo>
                      <a:pt x="130449" y="2709333"/>
                    </a:lnTo>
                    <a:lnTo>
                      <a:pt x="0" y="2709333"/>
                    </a:lnTo>
                    <a:close/>
                  </a:path>
                </a:pathLst>
              </a:custGeom>
              <a:solidFill>
                <a:srgbClr val="F5831F"/>
              </a:solidFill>
            </p:spPr>
            <p:txBody>
              <a:bodyPr/>
              <a:lstStyle/>
              <a:p>
                <a:endParaRPr lang="en-US"/>
              </a:p>
            </p:txBody>
          </p:sp>
          <p:sp>
            <p:nvSpPr>
              <p:cNvPr id="8" name="TextBox 8"/>
              <p:cNvSpPr txBox="1"/>
              <p:nvPr/>
            </p:nvSpPr>
            <p:spPr>
              <a:xfrm>
                <a:off x="0" y="-38100"/>
                <a:ext cx="130449" cy="2747433"/>
              </a:xfrm>
              <a:prstGeom prst="rect">
                <a:avLst/>
              </a:prstGeom>
            </p:spPr>
            <p:txBody>
              <a:bodyPr lIns="50800" tIns="50800" rIns="50800" bIns="50800" rtlCol="0" anchor="ctr"/>
              <a:lstStyle/>
              <a:p>
                <a:pPr algn="ctr">
                  <a:lnSpc>
                    <a:spcPts val="3359"/>
                  </a:lnSpc>
                </a:pPr>
                <a:endParaRPr/>
              </a:p>
            </p:txBody>
          </p:sp>
        </p:grpSp>
        <p:grpSp>
          <p:nvGrpSpPr>
            <p:cNvPr id="9" name="Group 9"/>
            <p:cNvGrpSpPr/>
            <p:nvPr/>
          </p:nvGrpSpPr>
          <p:grpSpPr>
            <a:xfrm>
              <a:off x="168275" y="256741"/>
              <a:ext cx="307975" cy="13716000"/>
              <a:chOff x="0" y="0"/>
              <a:chExt cx="60835" cy="2709333"/>
            </a:xfrm>
          </p:grpSpPr>
          <p:sp>
            <p:nvSpPr>
              <p:cNvPr id="10" name="Freeform 10"/>
              <p:cNvSpPr/>
              <p:nvPr/>
            </p:nvSpPr>
            <p:spPr>
              <a:xfrm>
                <a:off x="0" y="0"/>
                <a:ext cx="60835" cy="2709333"/>
              </a:xfrm>
              <a:custGeom>
                <a:avLst/>
                <a:gdLst/>
                <a:ahLst/>
                <a:cxnLst/>
                <a:rect l="l" t="t" r="r" b="b"/>
                <a:pathLst>
                  <a:path w="60835" h="2709333">
                    <a:moveTo>
                      <a:pt x="0" y="0"/>
                    </a:moveTo>
                    <a:lnTo>
                      <a:pt x="60835" y="0"/>
                    </a:lnTo>
                    <a:lnTo>
                      <a:pt x="60835" y="2709333"/>
                    </a:lnTo>
                    <a:lnTo>
                      <a:pt x="0" y="2709333"/>
                    </a:lnTo>
                    <a:close/>
                  </a:path>
                </a:pathLst>
              </a:custGeom>
              <a:solidFill>
                <a:srgbClr val="E2188F"/>
              </a:solidFill>
            </p:spPr>
            <p:txBody>
              <a:bodyPr/>
              <a:lstStyle/>
              <a:p>
                <a:endParaRPr lang="en-US"/>
              </a:p>
            </p:txBody>
          </p:sp>
          <p:sp>
            <p:nvSpPr>
              <p:cNvPr id="11" name="TextBox 11"/>
              <p:cNvSpPr txBox="1"/>
              <p:nvPr/>
            </p:nvSpPr>
            <p:spPr>
              <a:xfrm>
                <a:off x="0" y="-38100"/>
                <a:ext cx="60835" cy="2747433"/>
              </a:xfrm>
              <a:prstGeom prst="rect">
                <a:avLst/>
              </a:prstGeom>
            </p:spPr>
            <p:txBody>
              <a:bodyPr lIns="50800" tIns="50800" rIns="50800" bIns="50800" rtlCol="0" anchor="ctr"/>
              <a:lstStyle/>
              <a:p>
                <a:pPr algn="ctr">
                  <a:lnSpc>
                    <a:spcPts val="3359"/>
                  </a:lnSpc>
                </a:pPr>
                <a:endParaRPr/>
              </a:p>
            </p:txBody>
          </p:sp>
        </p:grpSp>
        <p:grpSp>
          <p:nvGrpSpPr>
            <p:cNvPr id="12" name="Group 12"/>
            <p:cNvGrpSpPr/>
            <p:nvPr/>
          </p:nvGrpSpPr>
          <p:grpSpPr>
            <a:xfrm>
              <a:off x="0" y="256741"/>
              <a:ext cx="168275" cy="13716000"/>
              <a:chOff x="0" y="0"/>
              <a:chExt cx="33240" cy="2709333"/>
            </a:xfrm>
          </p:grpSpPr>
          <p:sp>
            <p:nvSpPr>
              <p:cNvPr id="13" name="Freeform 13"/>
              <p:cNvSpPr/>
              <p:nvPr/>
            </p:nvSpPr>
            <p:spPr>
              <a:xfrm>
                <a:off x="0" y="0"/>
                <a:ext cx="33240" cy="2709333"/>
              </a:xfrm>
              <a:custGeom>
                <a:avLst/>
                <a:gdLst/>
                <a:ahLst/>
                <a:cxnLst/>
                <a:rect l="l" t="t" r="r" b="b"/>
                <a:pathLst>
                  <a:path w="33240" h="2709333">
                    <a:moveTo>
                      <a:pt x="0" y="0"/>
                    </a:moveTo>
                    <a:lnTo>
                      <a:pt x="33240" y="0"/>
                    </a:lnTo>
                    <a:lnTo>
                      <a:pt x="33240" y="2709333"/>
                    </a:lnTo>
                    <a:lnTo>
                      <a:pt x="0" y="2709333"/>
                    </a:lnTo>
                    <a:close/>
                  </a:path>
                </a:pathLst>
              </a:custGeom>
              <a:solidFill>
                <a:srgbClr val="0083C0"/>
              </a:solidFill>
            </p:spPr>
            <p:txBody>
              <a:bodyPr/>
              <a:lstStyle/>
              <a:p>
                <a:endParaRPr lang="en-US"/>
              </a:p>
            </p:txBody>
          </p:sp>
          <p:sp>
            <p:nvSpPr>
              <p:cNvPr id="14" name="TextBox 14"/>
              <p:cNvSpPr txBox="1"/>
              <p:nvPr/>
            </p:nvSpPr>
            <p:spPr>
              <a:xfrm>
                <a:off x="0" y="-38100"/>
                <a:ext cx="33240" cy="2747433"/>
              </a:xfrm>
              <a:prstGeom prst="rect">
                <a:avLst/>
              </a:prstGeom>
            </p:spPr>
            <p:txBody>
              <a:bodyPr lIns="50800" tIns="50800" rIns="50800" bIns="50800" rtlCol="0" anchor="ctr"/>
              <a:lstStyle/>
              <a:p>
                <a:pPr algn="ctr">
                  <a:lnSpc>
                    <a:spcPts val="3359"/>
                  </a:lnSpc>
                </a:pPr>
                <a:endParaRPr/>
              </a:p>
            </p:txBody>
          </p:sp>
        </p:grpSp>
        <p:sp>
          <p:nvSpPr>
            <p:cNvPr id="15" name="Freeform 15"/>
            <p:cNvSpPr/>
            <p:nvPr/>
          </p:nvSpPr>
          <p:spPr>
            <a:xfrm rot="-5400000">
              <a:off x="-5324152" y="6444927"/>
              <a:ext cx="13972741" cy="1082887"/>
            </a:xfrm>
            <a:custGeom>
              <a:avLst/>
              <a:gdLst/>
              <a:ahLst/>
              <a:cxnLst/>
              <a:rect l="l" t="t" r="r" b="b"/>
              <a:pathLst>
                <a:path w="13972741" h="1082887">
                  <a:moveTo>
                    <a:pt x="0" y="0"/>
                  </a:moveTo>
                  <a:lnTo>
                    <a:pt x="13972741" y="0"/>
                  </a:lnTo>
                  <a:lnTo>
                    <a:pt x="13972741" y="1082887"/>
                  </a:lnTo>
                  <a:lnTo>
                    <a:pt x="0" y="1082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6" name="Freeform 16"/>
          <p:cNvSpPr/>
          <p:nvPr/>
        </p:nvSpPr>
        <p:spPr>
          <a:xfrm>
            <a:off x="11844226" y="6366910"/>
            <a:ext cx="5829563" cy="3749597"/>
          </a:xfrm>
          <a:custGeom>
            <a:avLst/>
            <a:gdLst/>
            <a:ahLst/>
            <a:cxnLst/>
            <a:rect l="l" t="t" r="r" b="b"/>
            <a:pathLst>
              <a:path w="5829563" h="3749597">
                <a:moveTo>
                  <a:pt x="0" y="0"/>
                </a:moveTo>
                <a:lnTo>
                  <a:pt x="5829563" y="0"/>
                </a:lnTo>
                <a:lnTo>
                  <a:pt x="5829563" y="3749597"/>
                </a:lnTo>
                <a:lnTo>
                  <a:pt x="0" y="3749597"/>
                </a:lnTo>
                <a:lnTo>
                  <a:pt x="0" y="0"/>
                </a:lnTo>
                <a:close/>
              </a:path>
            </a:pathLst>
          </a:custGeom>
          <a:blipFill>
            <a:blip r:embed="rId5"/>
            <a:stretch>
              <a:fillRect/>
            </a:stretch>
          </a:blipFill>
        </p:spPr>
        <p:txBody>
          <a:bodyPr/>
          <a:lstStyle/>
          <a:p>
            <a:endParaRPr lang="en-US"/>
          </a:p>
        </p:txBody>
      </p:sp>
      <p:sp>
        <p:nvSpPr>
          <p:cNvPr id="17" name="Rectangle 1">
            <a:extLst>
              <a:ext uri="{FF2B5EF4-FFF2-40B4-BE49-F238E27FC236}">
                <a16:creationId xmlns:a16="http://schemas.microsoft.com/office/drawing/2014/main" id="{5E2C78F7-441B-DC3B-913C-93BBF7D94408}"/>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1601" y="-1073972"/>
            <a:ext cx="6975876" cy="5851872"/>
            <a:chOff x="0" y="0"/>
            <a:chExt cx="1837268" cy="1541234"/>
          </a:xfrm>
        </p:grpSpPr>
        <p:sp>
          <p:nvSpPr>
            <p:cNvPr id="3" name="Freeform 3"/>
            <p:cNvSpPr/>
            <p:nvPr/>
          </p:nvSpPr>
          <p:spPr>
            <a:xfrm>
              <a:off x="0" y="0"/>
              <a:ext cx="1837268" cy="1541234"/>
            </a:xfrm>
            <a:custGeom>
              <a:avLst/>
              <a:gdLst/>
              <a:ahLst/>
              <a:cxnLst/>
              <a:rect l="l" t="t" r="r" b="b"/>
              <a:pathLst>
                <a:path w="1837268" h="1541234">
                  <a:moveTo>
                    <a:pt x="56600" y="0"/>
                  </a:moveTo>
                  <a:lnTo>
                    <a:pt x="1780667" y="0"/>
                  </a:lnTo>
                  <a:cubicBezTo>
                    <a:pt x="1795679" y="0"/>
                    <a:pt x="1810075" y="5963"/>
                    <a:pt x="1820690" y="16578"/>
                  </a:cubicBezTo>
                  <a:cubicBezTo>
                    <a:pt x="1831305" y="27193"/>
                    <a:pt x="1837268" y="41589"/>
                    <a:pt x="1837268" y="56600"/>
                  </a:cubicBezTo>
                  <a:lnTo>
                    <a:pt x="1837268" y="1484633"/>
                  </a:lnTo>
                  <a:cubicBezTo>
                    <a:pt x="1837268" y="1499645"/>
                    <a:pt x="1831305" y="1514041"/>
                    <a:pt x="1820690" y="1524656"/>
                  </a:cubicBezTo>
                  <a:cubicBezTo>
                    <a:pt x="1810075" y="1535271"/>
                    <a:pt x="1795679" y="1541234"/>
                    <a:pt x="1780667" y="1541234"/>
                  </a:cubicBezTo>
                  <a:lnTo>
                    <a:pt x="56600" y="1541234"/>
                  </a:lnTo>
                  <a:cubicBezTo>
                    <a:pt x="41589" y="1541234"/>
                    <a:pt x="27193" y="1535271"/>
                    <a:pt x="16578" y="1524656"/>
                  </a:cubicBezTo>
                  <a:cubicBezTo>
                    <a:pt x="5963" y="1514041"/>
                    <a:pt x="0" y="1499645"/>
                    <a:pt x="0" y="1484633"/>
                  </a:cubicBezTo>
                  <a:lnTo>
                    <a:pt x="0" y="56600"/>
                  </a:lnTo>
                  <a:cubicBezTo>
                    <a:pt x="0" y="41589"/>
                    <a:pt x="5963" y="27193"/>
                    <a:pt x="16578" y="16578"/>
                  </a:cubicBezTo>
                  <a:cubicBezTo>
                    <a:pt x="27193" y="5963"/>
                    <a:pt x="41589" y="0"/>
                    <a:pt x="56600" y="0"/>
                  </a:cubicBezTo>
                  <a:close/>
                </a:path>
              </a:pathLst>
            </a:custGeom>
            <a:solidFill>
              <a:srgbClr val="FFFFFF"/>
            </a:solidFill>
          </p:spPr>
          <p:txBody>
            <a:bodyPr/>
            <a:lstStyle/>
            <a:p>
              <a:endParaRPr lang="en-US"/>
            </a:p>
          </p:txBody>
        </p:sp>
        <p:sp>
          <p:nvSpPr>
            <p:cNvPr id="4" name="TextBox 4"/>
            <p:cNvSpPr txBox="1"/>
            <p:nvPr/>
          </p:nvSpPr>
          <p:spPr>
            <a:xfrm>
              <a:off x="0" y="-19050"/>
              <a:ext cx="1837268" cy="1560284"/>
            </a:xfrm>
            <a:prstGeom prst="rect">
              <a:avLst/>
            </a:prstGeom>
          </p:spPr>
          <p:txBody>
            <a:bodyPr lIns="50800" tIns="50800" rIns="50800" bIns="50800" rtlCol="0" anchor="ctr"/>
            <a:lstStyle/>
            <a:p>
              <a:pPr algn="ctr">
                <a:lnSpc>
                  <a:spcPts val="3120"/>
                </a:lnSpc>
              </a:pPr>
              <a:endParaRPr/>
            </a:p>
          </p:txBody>
        </p:sp>
      </p:grpSp>
      <p:sp>
        <p:nvSpPr>
          <p:cNvPr id="5" name="AutoShape 5"/>
          <p:cNvSpPr/>
          <p:nvPr/>
        </p:nvSpPr>
        <p:spPr>
          <a:xfrm>
            <a:off x="1808661" y="1007693"/>
            <a:ext cx="0" cy="1955034"/>
          </a:xfrm>
          <a:prstGeom prst="line">
            <a:avLst/>
          </a:prstGeom>
          <a:ln w="85725" cap="flat">
            <a:solidFill>
              <a:srgbClr val="0083C0"/>
            </a:solidFill>
            <a:prstDash val="solid"/>
            <a:headEnd type="none" w="sm" len="sm"/>
            <a:tailEnd type="none" w="sm" len="sm"/>
          </a:ln>
        </p:spPr>
        <p:txBody>
          <a:bodyPr/>
          <a:lstStyle/>
          <a:p>
            <a:endParaRPr lang="en-US"/>
          </a:p>
        </p:txBody>
      </p:sp>
      <p:sp>
        <p:nvSpPr>
          <p:cNvPr id="6" name="Freeform 6"/>
          <p:cNvSpPr/>
          <p:nvPr/>
        </p:nvSpPr>
        <p:spPr>
          <a:xfrm>
            <a:off x="6979756" y="906317"/>
            <a:ext cx="10034628" cy="2312389"/>
          </a:xfrm>
          <a:custGeom>
            <a:avLst/>
            <a:gdLst/>
            <a:ahLst/>
            <a:cxnLst/>
            <a:rect l="l" t="t" r="r" b="b"/>
            <a:pathLst>
              <a:path w="10034628" h="2312389">
                <a:moveTo>
                  <a:pt x="0" y="0"/>
                </a:moveTo>
                <a:lnTo>
                  <a:pt x="10034628" y="0"/>
                </a:lnTo>
                <a:lnTo>
                  <a:pt x="10034628" y="2312390"/>
                </a:lnTo>
                <a:lnTo>
                  <a:pt x="0" y="2312390"/>
                </a:lnTo>
                <a:lnTo>
                  <a:pt x="0" y="0"/>
                </a:lnTo>
                <a:close/>
              </a:path>
            </a:pathLst>
          </a:custGeom>
          <a:blipFill>
            <a:blip r:embed="rId3"/>
            <a:stretch>
              <a:fillRect/>
            </a:stretch>
          </a:blipFill>
        </p:spPr>
        <p:txBody>
          <a:bodyPr/>
          <a:lstStyle/>
          <a:p>
            <a:endParaRPr lang="en-US"/>
          </a:p>
        </p:txBody>
      </p:sp>
      <p:sp>
        <p:nvSpPr>
          <p:cNvPr id="7" name="Freeform 7"/>
          <p:cNvSpPr/>
          <p:nvPr/>
        </p:nvSpPr>
        <p:spPr>
          <a:xfrm>
            <a:off x="5833408" y="5139850"/>
            <a:ext cx="6621183" cy="3878771"/>
          </a:xfrm>
          <a:custGeom>
            <a:avLst/>
            <a:gdLst/>
            <a:ahLst/>
            <a:cxnLst/>
            <a:rect l="l" t="t" r="r" b="b"/>
            <a:pathLst>
              <a:path w="6621183" h="3878771">
                <a:moveTo>
                  <a:pt x="0" y="0"/>
                </a:moveTo>
                <a:lnTo>
                  <a:pt x="6621184" y="0"/>
                </a:lnTo>
                <a:lnTo>
                  <a:pt x="6621184" y="3878771"/>
                </a:lnTo>
                <a:lnTo>
                  <a:pt x="0" y="3878771"/>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2067196" y="853473"/>
            <a:ext cx="4306086" cy="2503803"/>
          </a:xfrm>
          <a:prstGeom prst="rect">
            <a:avLst/>
          </a:prstGeom>
        </p:spPr>
        <p:txBody>
          <a:bodyPr lIns="0" tIns="0" rIns="0" bIns="0" rtlCol="0" anchor="t">
            <a:spAutoFit/>
          </a:bodyPr>
          <a:lstStyle/>
          <a:p>
            <a:pPr marL="0" lvl="0" indent="0" algn="l">
              <a:lnSpc>
                <a:spcPts val="9789"/>
              </a:lnSpc>
              <a:spcBef>
                <a:spcPct val="0"/>
              </a:spcBef>
            </a:pPr>
            <a:r>
              <a:rPr lang="en-US" sz="8899" spc="177">
                <a:solidFill>
                  <a:srgbClr val="5D5F62"/>
                </a:solidFill>
                <a:latin typeface="Klein Condensed Bold"/>
                <a:ea typeface="Klein Condensed Bold"/>
                <a:cs typeface="Klein Condensed Bold"/>
                <a:sym typeface="Klein Condensed Bold"/>
              </a:rPr>
              <a:t>THANK YOU!</a:t>
            </a:r>
          </a:p>
        </p:txBody>
      </p:sp>
      <p:sp>
        <p:nvSpPr>
          <p:cNvPr id="9" name="TextBox 9"/>
          <p:cNvSpPr txBox="1"/>
          <p:nvPr/>
        </p:nvSpPr>
        <p:spPr>
          <a:xfrm>
            <a:off x="2101130" y="3545012"/>
            <a:ext cx="14085737" cy="1183722"/>
          </a:xfrm>
          <a:prstGeom prst="rect">
            <a:avLst/>
          </a:prstGeom>
        </p:spPr>
        <p:txBody>
          <a:bodyPr wrap="square" lIns="0" tIns="0" rIns="0" bIns="0" rtlCol="0" anchor="t">
            <a:spAutoFit/>
          </a:bodyPr>
          <a:lstStyle/>
          <a:p>
            <a:pPr algn="ctr">
              <a:lnSpc>
                <a:spcPts val="9799"/>
              </a:lnSpc>
            </a:pPr>
            <a:r>
              <a:rPr lang="en-US" sz="6999" dirty="0">
                <a:solidFill>
                  <a:srgbClr val="5D5F62"/>
                </a:solidFill>
                <a:latin typeface="Rasa Bold"/>
                <a:ea typeface="Rasa Bold"/>
                <a:cs typeface="Rasa Bold"/>
                <a:sym typeface="Rasa Bold"/>
              </a:rPr>
              <a:t>We look forward to working with you!</a:t>
            </a:r>
          </a:p>
        </p:txBody>
      </p:sp>
      <p:sp>
        <p:nvSpPr>
          <p:cNvPr id="10" name="TextBox 10"/>
          <p:cNvSpPr txBox="1"/>
          <p:nvPr/>
        </p:nvSpPr>
        <p:spPr>
          <a:xfrm>
            <a:off x="2393603" y="9304371"/>
            <a:ext cx="13500795" cy="679450"/>
          </a:xfrm>
          <a:prstGeom prst="rect">
            <a:avLst/>
          </a:prstGeom>
        </p:spPr>
        <p:txBody>
          <a:bodyPr lIns="0" tIns="0" rIns="0" bIns="0" rtlCol="0" anchor="t">
            <a:spAutoFit/>
          </a:bodyPr>
          <a:lstStyle/>
          <a:p>
            <a:pPr algn="ctr">
              <a:lnSpc>
                <a:spcPts val="5599"/>
              </a:lnSpc>
            </a:pPr>
            <a:r>
              <a:rPr lang="en-US" sz="3999" u="sng">
                <a:solidFill>
                  <a:srgbClr val="5D5F62"/>
                </a:solidFill>
                <a:latin typeface="Klein Condensed"/>
                <a:ea typeface="Klein Condensed"/>
                <a:cs typeface="Klein Condensed"/>
                <a:sym typeface="Klein Condensed"/>
                <a:hlinkClick r:id="rId5" tooltip="https://www.commonhealth.virginia.gov"/>
              </a:rPr>
              <a:t>commonhealth.virginia.gov</a:t>
            </a:r>
            <a:r>
              <a:rPr lang="en-US" sz="3999">
                <a:solidFill>
                  <a:srgbClr val="5D5F62"/>
                </a:solidFill>
                <a:latin typeface="Klein Condensed"/>
                <a:ea typeface="Klein Condensed"/>
                <a:cs typeface="Klein Condensed"/>
                <a:sym typeface="Klein Condensed"/>
              </a:rPr>
              <a:t> | </a:t>
            </a:r>
            <a:r>
              <a:rPr lang="en-US" sz="3999" u="sng">
                <a:solidFill>
                  <a:srgbClr val="5D5F62"/>
                </a:solidFill>
                <a:latin typeface="Klein Condensed"/>
                <a:ea typeface="Klein Condensed"/>
                <a:cs typeface="Klein Condensed"/>
                <a:sym typeface="Klein Condensed"/>
                <a:hlinkClick r:id="rId6" tooltip="mailto:wellness@dhrm.virginia.gov"/>
              </a:rPr>
              <a:t>wellness@dhrm.virginia.gov</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1562" y="983991"/>
            <a:ext cx="0" cy="1042923"/>
          </a:xfrm>
          <a:prstGeom prst="line">
            <a:avLst/>
          </a:prstGeom>
          <a:ln w="85725" cap="flat">
            <a:solidFill>
              <a:srgbClr val="0083C0"/>
            </a:solidFill>
            <a:prstDash val="solid"/>
            <a:headEnd type="none" w="sm" len="sm"/>
            <a:tailEnd type="none" w="sm" len="sm"/>
          </a:ln>
        </p:spPr>
        <p:txBody>
          <a:bodyPr/>
          <a:lstStyle/>
          <a:p>
            <a:endParaRPr lang="en-US"/>
          </a:p>
        </p:txBody>
      </p:sp>
      <p:sp>
        <p:nvSpPr>
          <p:cNvPr id="3" name="TextBox 3"/>
          <p:cNvSpPr txBox="1"/>
          <p:nvPr/>
        </p:nvSpPr>
        <p:spPr>
          <a:xfrm>
            <a:off x="1071562" y="2993888"/>
            <a:ext cx="14812236" cy="4824095"/>
          </a:xfrm>
          <a:prstGeom prst="rect">
            <a:avLst/>
          </a:prstGeom>
        </p:spPr>
        <p:txBody>
          <a:bodyPr lIns="0" tIns="0" rIns="0" bIns="0" rtlCol="0" anchor="t">
            <a:spAutoFit/>
          </a:bodyPr>
          <a:lstStyle/>
          <a:p>
            <a:pPr algn="l">
              <a:lnSpc>
                <a:spcPts val="6160"/>
              </a:lnSpc>
            </a:pPr>
            <a:r>
              <a:rPr lang="en-US" sz="5600">
                <a:solidFill>
                  <a:srgbClr val="5D5F62"/>
                </a:solidFill>
                <a:latin typeface="Rasa"/>
                <a:ea typeface="Rasa"/>
                <a:cs typeface="Rasa"/>
                <a:sym typeface="Rasa"/>
              </a:rPr>
              <a:t>Improve the health of state employees by:</a:t>
            </a:r>
          </a:p>
          <a:p>
            <a:pPr marL="1209041" lvl="1" indent="-604520" algn="l">
              <a:lnSpc>
                <a:spcPts val="6160"/>
              </a:lnSpc>
              <a:buFont typeface="Arial"/>
              <a:buChar char="•"/>
            </a:pPr>
            <a:r>
              <a:rPr lang="en-US" sz="5600">
                <a:solidFill>
                  <a:srgbClr val="5D5F62"/>
                </a:solidFill>
                <a:latin typeface="Rasa"/>
                <a:ea typeface="Rasa"/>
                <a:cs typeface="Rasa"/>
                <a:sym typeface="Rasa"/>
              </a:rPr>
              <a:t>Integrating wellness into the workplace culture.</a:t>
            </a:r>
          </a:p>
          <a:p>
            <a:pPr marL="1209041" lvl="1" indent="-604520" algn="l">
              <a:lnSpc>
                <a:spcPts val="6160"/>
              </a:lnSpc>
              <a:buFont typeface="Arial"/>
              <a:buChar char="•"/>
            </a:pPr>
            <a:r>
              <a:rPr lang="en-US" sz="5600">
                <a:solidFill>
                  <a:srgbClr val="5D5F62"/>
                </a:solidFill>
                <a:latin typeface="Rasa"/>
                <a:ea typeface="Rasa"/>
                <a:cs typeface="Rasa"/>
                <a:sym typeface="Rasa"/>
              </a:rPr>
              <a:t>Providing an environment that promotes and supports changes in health behavior.</a:t>
            </a:r>
          </a:p>
          <a:p>
            <a:pPr marL="1209041" lvl="1" indent="-604520" algn="l">
              <a:lnSpc>
                <a:spcPts val="6160"/>
              </a:lnSpc>
              <a:buFont typeface="Arial"/>
              <a:buChar char="•"/>
            </a:pPr>
            <a:r>
              <a:rPr lang="en-US" sz="5600">
                <a:solidFill>
                  <a:srgbClr val="5D5F62"/>
                </a:solidFill>
                <a:latin typeface="Rasa"/>
                <a:ea typeface="Rasa"/>
                <a:cs typeface="Rasa"/>
                <a:sym typeface="Rasa"/>
              </a:rPr>
              <a:t>Building trustworthy partnerships between employer, employee, and our wellness partners.</a:t>
            </a:r>
          </a:p>
        </p:txBody>
      </p:sp>
      <p:grpSp>
        <p:nvGrpSpPr>
          <p:cNvPr id="4" name="Group 4"/>
          <p:cNvGrpSpPr/>
          <p:nvPr/>
        </p:nvGrpSpPr>
        <p:grpSpPr>
          <a:xfrm>
            <a:off x="16635253" y="-192555"/>
            <a:ext cx="1652747" cy="10479555"/>
            <a:chOff x="0" y="0"/>
            <a:chExt cx="2203662" cy="13972741"/>
          </a:xfrm>
        </p:grpSpPr>
        <p:grpSp>
          <p:nvGrpSpPr>
            <p:cNvPr id="5" name="Group 5"/>
            <p:cNvGrpSpPr/>
            <p:nvPr/>
          </p:nvGrpSpPr>
          <p:grpSpPr>
            <a:xfrm>
              <a:off x="460375" y="256741"/>
              <a:ext cx="660400" cy="13716000"/>
              <a:chOff x="0" y="0"/>
              <a:chExt cx="130449" cy="2709333"/>
            </a:xfrm>
          </p:grpSpPr>
          <p:sp>
            <p:nvSpPr>
              <p:cNvPr id="6" name="Freeform 6"/>
              <p:cNvSpPr/>
              <p:nvPr/>
            </p:nvSpPr>
            <p:spPr>
              <a:xfrm>
                <a:off x="0" y="0"/>
                <a:ext cx="130449" cy="2709333"/>
              </a:xfrm>
              <a:custGeom>
                <a:avLst/>
                <a:gdLst/>
                <a:ahLst/>
                <a:cxnLst/>
                <a:rect l="l" t="t" r="r" b="b"/>
                <a:pathLst>
                  <a:path w="130449" h="2709333">
                    <a:moveTo>
                      <a:pt x="0" y="0"/>
                    </a:moveTo>
                    <a:lnTo>
                      <a:pt x="130449" y="0"/>
                    </a:lnTo>
                    <a:lnTo>
                      <a:pt x="130449" y="2709333"/>
                    </a:lnTo>
                    <a:lnTo>
                      <a:pt x="0" y="2709333"/>
                    </a:lnTo>
                    <a:close/>
                  </a:path>
                </a:pathLst>
              </a:custGeom>
              <a:solidFill>
                <a:srgbClr val="F5831F"/>
              </a:solidFill>
            </p:spPr>
            <p:txBody>
              <a:bodyPr/>
              <a:lstStyle/>
              <a:p>
                <a:endParaRPr lang="en-US"/>
              </a:p>
            </p:txBody>
          </p:sp>
          <p:sp>
            <p:nvSpPr>
              <p:cNvPr id="7" name="TextBox 7"/>
              <p:cNvSpPr txBox="1"/>
              <p:nvPr/>
            </p:nvSpPr>
            <p:spPr>
              <a:xfrm>
                <a:off x="0" y="-38100"/>
                <a:ext cx="130449" cy="2747433"/>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68275" y="256741"/>
              <a:ext cx="307975" cy="13716000"/>
              <a:chOff x="0" y="0"/>
              <a:chExt cx="60835" cy="2709333"/>
            </a:xfrm>
          </p:grpSpPr>
          <p:sp>
            <p:nvSpPr>
              <p:cNvPr id="9" name="Freeform 9"/>
              <p:cNvSpPr/>
              <p:nvPr/>
            </p:nvSpPr>
            <p:spPr>
              <a:xfrm>
                <a:off x="0" y="0"/>
                <a:ext cx="60835" cy="2709333"/>
              </a:xfrm>
              <a:custGeom>
                <a:avLst/>
                <a:gdLst/>
                <a:ahLst/>
                <a:cxnLst/>
                <a:rect l="l" t="t" r="r" b="b"/>
                <a:pathLst>
                  <a:path w="60835" h="2709333">
                    <a:moveTo>
                      <a:pt x="0" y="0"/>
                    </a:moveTo>
                    <a:lnTo>
                      <a:pt x="60835" y="0"/>
                    </a:lnTo>
                    <a:lnTo>
                      <a:pt x="60835" y="2709333"/>
                    </a:lnTo>
                    <a:lnTo>
                      <a:pt x="0" y="2709333"/>
                    </a:lnTo>
                    <a:close/>
                  </a:path>
                </a:pathLst>
              </a:custGeom>
              <a:solidFill>
                <a:srgbClr val="E2188F"/>
              </a:solidFill>
            </p:spPr>
            <p:txBody>
              <a:bodyPr/>
              <a:lstStyle/>
              <a:p>
                <a:endParaRPr lang="en-US"/>
              </a:p>
            </p:txBody>
          </p:sp>
          <p:sp>
            <p:nvSpPr>
              <p:cNvPr id="10" name="TextBox 10"/>
              <p:cNvSpPr txBox="1"/>
              <p:nvPr/>
            </p:nvSpPr>
            <p:spPr>
              <a:xfrm>
                <a:off x="0" y="-38100"/>
                <a:ext cx="60835" cy="2747433"/>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0" y="256741"/>
              <a:ext cx="168275" cy="13716000"/>
              <a:chOff x="0" y="0"/>
              <a:chExt cx="33240" cy="2709333"/>
            </a:xfrm>
          </p:grpSpPr>
          <p:sp>
            <p:nvSpPr>
              <p:cNvPr id="12" name="Freeform 12"/>
              <p:cNvSpPr/>
              <p:nvPr/>
            </p:nvSpPr>
            <p:spPr>
              <a:xfrm>
                <a:off x="0" y="0"/>
                <a:ext cx="33240" cy="2709333"/>
              </a:xfrm>
              <a:custGeom>
                <a:avLst/>
                <a:gdLst/>
                <a:ahLst/>
                <a:cxnLst/>
                <a:rect l="l" t="t" r="r" b="b"/>
                <a:pathLst>
                  <a:path w="33240" h="2709333">
                    <a:moveTo>
                      <a:pt x="0" y="0"/>
                    </a:moveTo>
                    <a:lnTo>
                      <a:pt x="33240" y="0"/>
                    </a:lnTo>
                    <a:lnTo>
                      <a:pt x="33240" y="2709333"/>
                    </a:lnTo>
                    <a:lnTo>
                      <a:pt x="0" y="2709333"/>
                    </a:lnTo>
                    <a:close/>
                  </a:path>
                </a:pathLst>
              </a:custGeom>
              <a:solidFill>
                <a:srgbClr val="0083C0"/>
              </a:solidFill>
            </p:spPr>
            <p:txBody>
              <a:bodyPr/>
              <a:lstStyle/>
              <a:p>
                <a:endParaRPr lang="en-US"/>
              </a:p>
            </p:txBody>
          </p:sp>
          <p:sp>
            <p:nvSpPr>
              <p:cNvPr id="13" name="TextBox 13"/>
              <p:cNvSpPr txBox="1"/>
              <p:nvPr/>
            </p:nvSpPr>
            <p:spPr>
              <a:xfrm>
                <a:off x="0" y="-38100"/>
                <a:ext cx="33240" cy="2747433"/>
              </a:xfrm>
              <a:prstGeom prst="rect">
                <a:avLst/>
              </a:prstGeom>
            </p:spPr>
            <p:txBody>
              <a:bodyPr lIns="50800" tIns="50800" rIns="50800" bIns="50800" rtlCol="0" anchor="ctr"/>
              <a:lstStyle/>
              <a:p>
                <a:pPr algn="ctr">
                  <a:lnSpc>
                    <a:spcPts val="3359"/>
                  </a:lnSpc>
                </a:pPr>
                <a:endParaRPr/>
              </a:p>
            </p:txBody>
          </p:sp>
        </p:grpSp>
        <p:sp>
          <p:nvSpPr>
            <p:cNvPr id="14" name="Freeform 14"/>
            <p:cNvSpPr/>
            <p:nvPr/>
          </p:nvSpPr>
          <p:spPr>
            <a:xfrm rot="-5400000">
              <a:off x="-5324152" y="6444927"/>
              <a:ext cx="13972741" cy="1082887"/>
            </a:xfrm>
            <a:custGeom>
              <a:avLst/>
              <a:gdLst/>
              <a:ahLst/>
              <a:cxnLst/>
              <a:rect l="l" t="t" r="r" b="b"/>
              <a:pathLst>
                <a:path w="13972741" h="1082887">
                  <a:moveTo>
                    <a:pt x="0" y="0"/>
                  </a:moveTo>
                  <a:lnTo>
                    <a:pt x="13972741" y="0"/>
                  </a:lnTo>
                  <a:lnTo>
                    <a:pt x="13972741" y="1082887"/>
                  </a:lnTo>
                  <a:lnTo>
                    <a:pt x="0" y="1082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5" name="Freeform 15"/>
          <p:cNvSpPr/>
          <p:nvPr/>
        </p:nvSpPr>
        <p:spPr>
          <a:xfrm>
            <a:off x="13103358" y="292591"/>
            <a:ext cx="4708418" cy="3468646"/>
          </a:xfrm>
          <a:custGeom>
            <a:avLst/>
            <a:gdLst/>
            <a:ahLst/>
            <a:cxnLst/>
            <a:rect l="l" t="t" r="r" b="b"/>
            <a:pathLst>
              <a:path w="4708418" h="3468646">
                <a:moveTo>
                  <a:pt x="0" y="0"/>
                </a:moveTo>
                <a:lnTo>
                  <a:pt x="4708418" y="0"/>
                </a:lnTo>
                <a:lnTo>
                  <a:pt x="4708418" y="3468646"/>
                </a:lnTo>
                <a:lnTo>
                  <a:pt x="0" y="3468646"/>
                </a:lnTo>
                <a:lnTo>
                  <a:pt x="0" y="0"/>
                </a:lnTo>
                <a:close/>
              </a:path>
            </a:pathLst>
          </a:custGeom>
          <a:blipFill>
            <a:blip r:embed="rId5"/>
            <a:stretch>
              <a:fillRect l="-19979"/>
            </a:stretch>
          </a:blipFill>
        </p:spPr>
        <p:txBody>
          <a:bodyPr/>
          <a:lstStyle/>
          <a:p>
            <a:endParaRPr lang="en-US"/>
          </a:p>
        </p:txBody>
      </p:sp>
      <p:sp>
        <p:nvSpPr>
          <p:cNvPr id="16" name="TextBox 16"/>
          <p:cNvSpPr txBox="1"/>
          <p:nvPr/>
        </p:nvSpPr>
        <p:spPr>
          <a:xfrm>
            <a:off x="1436423" y="1085850"/>
            <a:ext cx="14021144" cy="1003299"/>
          </a:xfrm>
          <a:prstGeom prst="rect">
            <a:avLst/>
          </a:prstGeom>
        </p:spPr>
        <p:txBody>
          <a:bodyPr lIns="0" tIns="0" rIns="0" bIns="0" rtlCol="0" anchor="t">
            <a:spAutoFit/>
          </a:bodyPr>
          <a:lstStyle/>
          <a:p>
            <a:pPr marL="0" lvl="0" indent="0" algn="l">
              <a:lnSpc>
                <a:spcPts val="7699"/>
              </a:lnSpc>
              <a:spcBef>
                <a:spcPct val="0"/>
              </a:spcBef>
            </a:pPr>
            <a:r>
              <a:rPr lang="en-US" sz="6999" spc="139">
                <a:solidFill>
                  <a:srgbClr val="5D5F62"/>
                </a:solidFill>
                <a:latin typeface="Klein Condensed Bold"/>
                <a:ea typeface="Klein Condensed Bold"/>
                <a:cs typeface="Klein Condensed Bold"/>
                <a:sym typeface="Klein Condensed Bold"/>
              </a:rPr>
              <a:t>CommonHealth’s Mission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1562" y="983991"/>
            <a:ext cx="0" cy="1042923"/>
          </a:xfrm>
          <a:prstGeom prst="line">
            <a:avLst/>
          </a:prstGeom>
          <a:ln w="85725" cap="flat">
            <a:solidFill>
              <a:srgbClr val="0083C0"/>
            </a:solidFill>
            <a:prstDash val="solid"/>
            <a:headEnd type="none" w="sm" len="sm"/>
            <a:tailEnd type="none" w="sm" len="sm"/>
          </a:ln>
        </p:spPr>
        <p:txBody>
          <a:bodyPr/>
          <a:lstStyle/>
          <a:p>
            <a:endParaRPr lang="en-US"/>
          </a:p>
        </p:txBody>
      </p:sp>
      <p:grpSp>
        <p:nvGrpSpPr>
          <p:cNvPr id="3" name="Group 3"/>
          <p:cNvGrpSpPr/>
          <p:nvPr/>
        </p:nvGrpSpPr>
        <p:grpSpPr>
          <a:xfrm>
            <a:off x="16635253" y="-192555"/>
            <a:ext cx="1652747" cy="10479555"/>
            <a:chOff x="0" y="0"/>
            <a:chExt cx="2203662" cy="13972741"/>
          </a:xfrm>
        </p:grpSpPr>
        <p:grpSp>
          <p:nvGrpSpPr>
            <p:cNvPr id="4" name="Group 4"/>
            <p:cNvGrpSpPr/>
            <p:nvPr/>
          </p:nvGrpSpPr>
          <p:grpSpPr>
            <a:xfrm>
              <a:off x="460375" y="256741"/>
              <a:ext cx="660400" cy="13716000"/>
              <a:chOff x="0" y="0"/>
              <a:chExt cx="130449" cy="2709333"/>
            </a:xfrm>
          </p:grpSpPr>
          <p:sp>
            <p:nvSpPr>
              <p:cNvPr id="5" name="Freeform 5"/>
              <p:cNvSpPr/>
              <p:nvPr/>
            </p:nvSpPr>
            <p:spPr>
              <a:xfrm>
                <a:off x="0" y="0"/>
                <a:ext cx="130449" cy="2709333"/>
              </a:xfrm>
              <a:custGeom>
                <a:avLst/>
                <a:gdLst/>
                <a:ahLst/>
                <a:cxnLst/>
                <a:rect l="l" t="t" r="r" b="b"/>
                <a:pathLst>
                  <a:path w="130449" h="2709333">
                    <a:moveTo>
                      <a:pt x="0" y="0"/>
                    </a:moveTo>
                    <a:lnTo>
                      <a:pt x="130449" y="0"/>
                    </a:lnTo>
                    <a:lnTo>
                      <a:pt x="130449" y="2709333"/>
                    </a:lnTo>
                    <a:lnTo>
                      <a:pt x="0" y="2709333"/>
                    </a:lnTo>
                    <a:close/>
                  </a:path>
                </a:pathLst>
              </a:custGeom>
              <a:solidFill>
                <a:srgbClr val="F5831F"/>
              </a:solidFill>
            </p:spPr>
            <p:txBody>
              <a:bodyPr/>
              <a:lstStyle/>
              <a:p>
                <a:endParaRPr lang="en-US"/>
              </a:p>
            </p:txBody>
          </p:sp>
          <p:sp>
            <p:nvSpPr>
              <p:cNvPr id="6" name="TextBox 6"/>
              <p:cNvSpPr txBox="1"/>
              <p:nvPr/>
            </p:nvSpPr>
            <p:spPr>
              <a:xfrm>
                <a:off x="0" y="-38100"/>
                <a:ext cx="130449" cy="2747433"/>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68275" y="256741"/>
              <a:ext cx="307975" cy="13716000"/>
              <a:chOff x="0" y="0"/>
              <a:chExt cx="60835" cy="2709333"/>
            </a:xfrm>
          </p:grpSpPr>
          <p:sp>
            <p:nvSpPr>
              <p:cNvPr id="8" name="Freeform 8"/>
              <p:cNvSpPr/>
              <p:nvPr/>
            </p:nvSpPr>
            <p:spPr>
              <a:xfrm>
                <a:off x="0" y="0"/>
                <a:ext cx="60835" cy="2709333"/>
              </a:xfrm>
              <a:custGeom>
                <a:avLst/>
                <a:gdLst/>
                <a:ahLst/>
                <a:cxnLst/>
                <a:rect l="l" t="t" r="r" b="b"/>
                <a:pathLst>
                  <a:path w="60835" h="2709333">
                    <a:moveTo>
                      <a:pt x="0" y="0"/>
                    </a:moveTo>
                    <a:lnTo>
                      <a:pt x="60835" y="0"/>
                    </a:lnTo>
                    <a:lnTo>
                      <a:pt x="60835" y="2709333"/>
                    </a:lnTo>
                    <a:lnTo>
                      <a:pt x="0" y="2709333"/>
                    </a:lnTo>
                    <a:close/>
                  </a:path>
                </a:pathLst>
              </a:custGeom>
              <a:solidFill>
                <a:srgbClr val="E2188F"/>
              </a:solidFill>
            </p:spPr>
            <p:txBody>
              <a:bodyPr/>
              <a:lstStyle/>
              <a:p>
                <a:endParaRPr lang="en-US"/>
              </a:p>
            </p:txBody>
          </p:sp>
          <p:sp>
            <p:nvSpPr>
              <p:cNvPr id="9" name="TextBox 9"/>
              <p:cNvSpPr txBox="1"/>
              <p:nvPr/>
            </p:nvSpPr>
            <p:spPr>
              <a:xfrm>
                <a:off x="0" y="-38100"/>
                <a:ext cx="60835" cy="2747433"/>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0" y="256741"/>
              <a:ext cx="168275" cy="13716000"/>
              <a:chOff x="0" y="0"/>
              <a:chExt cx="33240" cy="2709333"/>
            </a:xfrm>
          </p:grpSpPr>
          <p:sp>
            <p:nvSpPr>
              <p:cNvPr id="11" name="Freeform 11"/>
              <p:cNvSpPr/>
              <p:nvPr/>
            </p:nvSpPr>
            <p:spPr>
              <a:xfrm>
                <a:off x="0" y="0"/>
                <a:ext cx="33240" cy="2709333"/>
              </a:xfrm>
              <a:custGeom>
                <a:avLst/>
                <a:gdLst/>
                <a:ahLst/>
                <a:cxnLst/>
                <a:rect l="l" t="t" r="r" b="b"/>
                <a:pathLst>
                  <a:path w="33240" h="2709333">
                    <a:moveTo>
                      <a:pt x="0" y="0"/>
                    </a:moveTo>
                    <a:lnTo>
                      <a:pt x="33240" y="0"/>
                    </a:lnTo>
                    <a:lnTo>
                      <a:pt x="33240" y="2709333"/>
                    </a:lnTo>
                    <a:lnTo>
                      <a:pt x="0" y="2709333"/>
                    </a:lnTo>
                    <a:close/>
                  </a:path>
                </a:pathLst>
              </a:custGeom>
              <a:solidFill>
                <a:srgbClr val="0083C0"/>
              </a:solidFill>
            </p:spPr>
            <p:txBody>
              <a:bodyPr/>
              <a:lstStyle/>
              <a:p>
                <a:endParaRPr lang="en-US"/>
              </a:p>
            </p:txBody>
          </p:sp>
          <p:sp>
            <p:nvSpPr>
              <p:cNvPr id="12" name="TextBox 12"/>
              <p:cNvSpPr txBox="1"/>
              <p:nvPr/>
            </p:nvSpPr>
            <p:spPr>
              <a:xfrm>
                <a:off x="0" y="-38100"/>
                <a:ext cx="33240" cy="2747433"/>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rot="-5400000">
              <a:off x="-5324152" y="6444927"/>
              <a:ext cx="13972741" cy="1082887"/>
            </a:xfrm>
            <a:custGeom>
              <a:avLst/>
              <a:gdLst/>
              <a:ahLst/>
              <a:cxnLst/>
              <a:rect l="l" t="t" r="r" b="b"/>
              <a:pathLst>
                <a:path w="13972741" h="1082887">
                  <a:moveTo>
                    <a:pt x="0" y="0"/>
                  </a:moveTo>
                  <a:lnTo>
                    <a:pt x="13972741" y="0"/>
                  </a:lnTo>
                  <a:lnTo>
                    <a:pt x="13972741" y="1082887"/>
                  </a:lnTo>
                  <a:lnTo>
                    <a:pt x="0" y="1082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aphicFrame>
        <p:nvGraphicFramePr>
          <p:cNvPr id="14" name="Table 14"/>
          <p:cNvGraphicFramePr>
            <a:graphicFrameLocks noGrp="1"/>
          </p:cNvGraphicFramePr>
          <p:nvPr/>
        </p:nvGraphicFramePr>
        <p:xfrm>
          <a:off x="2738261" y="2375714"/>
          <a:ext cx="11417468" cy="7340718"/>
        </p:xfrm>
        <a:graphic>
          <a:graphicData uri="http://schemas.openxmlformats.org/drawingml/2006/table">
            <a:tbl>
              <a:tblPr/>
              <a:tblGrid>
                <a:gridCol w="5688583">
                  <a:extLst>
                    <a:ext uri="{9D8B030D-6E8A-4147-A177-3AD203B41FA5}">
                      <a16:colId xmlns:a16="http://schemas.microsoft.com/office/drawing/2014/main" val="20000"/>
                    </a:ext>
                  </a:extLst>
                </a:gridCol>
                <a:gridCol w="5728885">
                  <a:extLst>
                    <a:ext uri="{9D8B030D-6E8A-4147-A177-3AD203B41FA5}">
                      <a16:colId xmlns:a16="http://schemas.microsoft.com/office/drawing/2014/main" val="20001"/>
                    </a:ext>
                  </a:extLst>
                </a:gridCol>
              </a:tblGrid>
              <a:tr h="820229">
                <a:tc>
                  <a:txBody>
                    <a:bodyPr/>
                    <a:lstStyle/>
                    <a:p>
                      <a:pPr algn="ctr">
                        <a:lnSpc>
                          <a:spcPts val="4479"/>
                        </a:lnSpc>
                        <a:defRPr/>
                      </a:pPr>
                      <a:r>
                        <a:rPr lang="en-US" sz="3199">
                          <a:solidFill>
                            <a:srgbClr val="FFFFFF"/>
                          </a:solidFill>
                          <a:latin typeface="Klein Condensed Bold"/>
                          <a:ea typeface="Klein Condensed Bold"/>
                          <a:cs typeface="Klein Condensed Bold"/>
                          <a:sym typeface="Klein Condensed Bold"/>
                        </a:rPr>
                        <a:t>Benefits to Individuals</a:t>
                      </a:r>
                      <a:endParaRPr lang="en-US" sz="1100"/>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191919"/>
                    </a:solidFill>
                  </a:tcPr>
                </a:tc>
                <a:tc>
                  <a:txBody>
                    <a:bodyPr/>
                    <a:lstStyle/>
                    <a:p>
                      <a:pPr algn="ctr">
                        <a:lnSpc>
                          <a:spcPts val="4480"/>
                        </a:lnSpc>
                        <a:defRPr/>
                      </a:pPr>
                      <a:r>
                        <a:rPr lang="en-US" sz="3200">
                          <a:solidFill>
                            <a:srgbClr val="FFFFFF"/>
                          </a:solidFill>
                          <a:latin typeface="Klein Condensed Bold"/>
                          <a:ea typeface="Klein Condensed Bold"/>
                          <a:cs typeface="Klein Condensed Bold"/>
                          <a:sym typeface="Klein Condensed Bold"/>
                        </a:rPr>
                        <a:t>Benefits to Agency</a:t>
                      </a:r>
                      <a:endParaRPr lang="en-US" sz="1100"/>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191919"/>
                    </a:solidFill>
                  </a:tcPr>
                </a:tc>
                <a:extLst>
                  <a:ext uri="{0D108BD9-81ED-4DB2-BD59-A6C34878D82A}">
                    <a16:rowId xmlns:a16="http://schemas.microsoft.com/office/drawing/2014/main" val="10000"/>
                  </a:ext>
                </a:extLst>
              </a:tr>
              <a:tr h="778886">
                <a:tc>
                  <a:txBody>
                    <a:bodyPr/>
                    <a:lstStyle/>
                    <a:p>
                      <a:pPr algn="ctr">
                        <a:lnSpc>
                          <a:spcPts val="3919"/>
                        </a:lnSpc>
                        <a:defRPr/>
                      </a:pPr>
                      <a:r>
                        <a:rPr lang="en-US" sz="2799">
                          <a:solidFill>
                            <a:srgbClr val="000000"/>
                          </a:solidFill>
                          <a:latin typeface="Rasa"/>
                          <a:ea typeface="Rasa"/>
                          <a:cs typeface="Rasa"/>
                          <a:sym typeface="Rasa"/>
                        </a:rPr>
                        <a:t>Improved health status</a:t>
                      </a:r>
                      <a:endParaRPr lang="en-US" sz="1100"/>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asa"/>
                          <a:ea typeface="Rasa"/>
                          <a:cs typeface="Rasa"/>
                          <a:sym typeface="Rasa"/>
                        </a:rPr>
                        <a:t>Improved employee health behavior</a:t>
                      </a:r>
                      <a:endParaRPr lang="en-US" sz="1100"/>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20229">
                <a:tc>
                  <a:txBody>
                    <a:bodyPr/>
                    <a:lstStyle/>
                    <a:p>
                      <a:pPr algn="ctr">
                        <a:lnSpc>
                          <a:spcPts val="3919"/>
                        </a:lnSpc>
                        <a:defRPr/>
                      </a:pPr>
                      <a:r>
                        <a:rPr lang="en-US" sz="2799">
                          <a:solidFill>
                            <a:srgbClr val="000000"/>
                          </a:solidFill>
                          <a:latin typeface="Rasa"/>
                          <a:ea typeface="Rasa"/>
                          <a:cs typeface="Rasa"/>
                          <a:sym typeface="Rasa"/>
                        </a:rPr>
                        <a:t>Reduced risk of chronic conditions</a:t>
                      </a:r>
                      <a:endParaRPr lang="en-US" sz="1100"/>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asa"/>
                          <a:ea typeface="Rasa"/>
                          <a:cs typeface="Rasa"/>
                          <a:sym typeface="Rasa"/>
                        </a:rPr>
                        <a:t>Reduced elevated health risk</a:t>
                      </a:r>
                      <a:endParaRPr lang="en-US" sz="1100"/>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20229">
                <a:tc>
                  <a:txBody>
                    <a:bodyPr/>
                    <a:lstStyle/>
                    <a:p>
                      <a:pPr algn="ctr">
                        <a:lnSpc>
                          <a:spcPts val="3919"/>
                        </a:lnSpc>
                        <a:defRPr/>
                      </a:pPr>
                      <a:r>
                        <a:rPr lang="en-US" sz="2799">
                          <a:solidFill>
                            <a:srgbClr val="000000"/>
                          </a:solidFill>
                          <a:latin typeface="Rasa"/>
                          <a:ea typeface="Rasa"/>
                          <a:cs typeface="Rasa"/>
                          <a:sym typeface="Rasa"/>
                        </a:rPr>
                        <a:t>Reduced stress</a:t>
                      </a:r>
                      <a:endParaRPr lang="en-US" sz="1100"/>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asa"/>
                          <a:ea typeface="Rasa"/>
                          <a:cs typeface="Rasa"/>
                          <a:sym typeface="Rasa"/>
                        </a:rPr>
                        <a:t>Reduced health care cost</a:t>
                      </a:r>
                      <a:endParaRPr lang="en-US" sz="1100"/>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20229">
                <a:tc>
                  <a:txBody>
                    <a:bodyPr/>
                    <a:lstStyle/>
                    <a:p>
                      <a:pPr algn="ctr">
                        <a:lnSpc>
                          <a:spcPts val="3919"/>
                        </a:lnSpc>
                        <a:defRPr/>
                      </a:pPr>
                      <a:r>
                        <a:rPr lang="en-US" sz="2799">
                          <a:solidFill>
                            <a:srgbClr val="000000"/>
                          </a:solidFill>
                          <a:latin typeface="Rasa"/>
                          <a:ea typeface="Rasa"/>
                          <a:cs typeface="Rasa"/>
                          <a:sym typeface="Rasa"/>
                        </a:rPr>
                        <a:t>Support to sustain healthier behavior</a:t>
                      </a:r>
                      <a:endParaRPr lang="en-US" sz="1100"/>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asa"/>
                          <a:ea typeface="Rasa"/>
                          <a:cs typeface="Rasa"/>
                          <a:sym typeface="Rasa"/>
                        </a:rPr>
                        <a:t>Improved productivity</a:t>
                      </a:r>
                      <a:endParaRPr lang="en-US" sz="1100"/>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20229">
                <a:tc>
                  <a:txBody>
                    <a:bodyPr/>
                    <a:lstStyle/>
                    <a:p>
                      <a:pPr algn="ctr">
                        <a:lnSpc>
                          <a:spcPts val="3919"/>
                        </a:lnSpc>
                        <a:defRPr/>
                      </a:pPr>
                      <a:r>
                        <a:rPr lang="en-US" sz="2799">
                          <a:solidFill>
                            <a:srgbClr val="000000"/>
                          </a:solidFill>
                          <a:latin typeface="Rasa"/>
                          <a:ea typeface="Rasa"/>
                          <a:cs typeface="Rasa"/>
                          <a:sym typeface="Rasa"/>
                        </a:rPr>
                        <a:t>Improved engagement and camaraderie </a:t>
                      </a:r>
                      <a:endParaRPr lang="en-US" sz="1100"/>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asa"/>
                          <a:ea typeface="Rasa"/>
                          <a:cs typeface="Rasa"/>
                          <a:sym typeface="Rasa"/>
                        </a:rPr>
                        <a:t>Decreased absenteeism/presenteeism</a:t>
                      </a:r>
                      <a:endParaRPr lang="en-US" sz="1100"/>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20229">
                <a:tc>
                  <a:txBody>
                    <a:bodyPr/>
                    <a:lstStyle/>
                    <a:p>
                      <a:pPr algn="ctr">
                        <a:lnSpc>
                          <a:spcPts val="3919"/>
                        </a:lnSpc>
                        <a:defRPr/>
                      </a:pPr>
                      <a:r>
                        <a:rPr lang="en-US" sz="2799">
                          <a:solidFill>
                            <a:srgbClr val="000000"/>
                          </a:solidFill>
                          <a:latin typeface="Rasa"/>
                          <a:ea typeface="Rasa"/>
                          <a:cs typeface="Rasa"/>
                          <a:sym typeface="Rasa"/>
                        </a:rPr>
                        <a:t>Low cost to participate</a:t>
                      </a:r>
                      <a:endParaRPr lang="en-US" sz="1100"/>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asa"/>
                          <a:ea typeface="Rasa"/>
                          <a:cs typeface="Rasa"/>
                          <a:sym typeface="Rasa"/>
                        </a:rPr>
                        <a:t>Improved recruitment and retention </a:t>
                      </a:r>
                      <a:endParaRPr lang="en-US" sz="1100"/>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20229">
                <a:tc>
                  <a:txBody>
                    <a:bodyPr/>
                    <a:lstStyle/>
                    <a:p>
                      <a:pPr algn="ctr">
                        <a:lnSpc>
                          <a:spcPts val="3919"/>
                        </a:lnSpc>
                        <a:defRPr/>
                      </a:pPr>
                      <a:r>
                        <a:rPr lang="en-US" sz="2799">
                          <a:solidFill>
                            <a:srgbClr val="000000"/>
                          </a:solidFill>
                          <a:latin typeface="Rasa"/>
                          <a:ea typeface="Rasa"/>
                          <a:cs typeface="Rasa"/>
                          <a:sym typeface="Rasa"/>
                        </a:rPr>
                        <a:t>Expert instruction</a:t>
                      </a:r>
                      <a:endParaRPr lang="en-US" sz="1100"/>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asa"/>
                          <a:ea typeface="Rasa"/>
                          <a:cs typeface="Rasa"/>
                          <a:sym typeface="Rasa"/>
                        </a:rPr>
                        <a:t>Build and sustain employee morale</a:t>
                      </a:r>
                      <a:endParaRPr lang="en-US" sz="1100"/>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820229">
                <a:tc>
                  <a:txBody>
                    <a:bodyPr/>
                    <a:lstStyle/>
                    <a:p>
                      <a:pPr algn="ctr">
                        <a:lnSpc>
                          <a:spcPts val="3919"/>
                        </a:lnSpc>
                        <a:defRPr/>
                      </a:pPr>
                      <a:r>
                        <a:rPr lang="en-US" sz="2799">
                          <a:solidFill>
                            <a:srgbClr val="000000"/>
                          </a:solidFill>
                          <a:latin typeface="Rasa"/>
                          <a:ea typeface="Rasa"/>
                          <a:cs typeface="Rasa"/>
                          <a:sym typeface="Rasa"/>
                        </a:rPr>
                        <a:t>Convenient</a:t>
                      </a:r>
                      <a:endParaRPr lang="en-US" sz="1100"/>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asa"/>
                          <a:ea typeface="Rasa"/>
                          <a:cs typeface="Rasa"/>
                          <a:sym typeface="Rasa"/>
                        </a:rPr>
                        <a:t>Increased engagement</a:t>
                      </a:r>
                      <a:endParaRPr lang="en-US" sz="1100"/>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5" name="TextBox 15"/>
          <p:cNvSpPr txBox="1"/>
          <p:nvPr/>
        </p:nvSpPr>
        <p:spPr>
          <a:xfrm>
            <a:off x="1436423" y="1085850"/>
            <a:ext cx="14021144" cy="1003299"/>
          </a:xfrm>
          <a:prstGeom prst="rect">
            <a:avLst/>
          </a:prstGeom>
        </p:spPr>
        <p:txBody>
          <a:bodyPr lIns="0" tIns="0" rIns="0" bIns="0" rtlCol="0" anchor="t">
            <a:spAutoFit/>
          </a:bodyPr>
          <a:lstStyle/>
          <a:p>
            <a:pPr marL="0" lvl="0" indent="0" algn="l">
              <a:lnSpc>
                <a:spcPts val="7699"/>
              </a:lnSpc>
              <a:spcBef>
                <a:spcPct val="0"/>
              </a:spcBef>
            </a:pPr>
            <a:r>
              <a:rPr lang="en-US" sz="6999" spc="139">
                <a:solidFill>
                  <a:srgbClr val="5D5F62"/>
                </a:solidFill>
                <a:latin typeface="Klein Condensed Bold"/>
                <a:ea typeface="Klein Condensed Bold"/>
                <a:cs typeface="Klein Condensed Bold"/>
                <a:sym typeface="Klein Condensed Bold"/>
              </a:rPr>
              <a:t>Wellness Benefits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1562" y="983991"/>
            <a:ext cx="0" cy="1042923"/>
          </a:xfrm>
          <a:prstGeom prst="line">
            <a:avLst/>
          </a:prstGeom>
          <a:ln w="85725" cap="flat">
            <a:solidFill>
              <a:srgbClr val="0083C0"/>
            </a:solidFill>
            <a:prstDash val="solid"/>
            <a:headEnd type="none" w="sm" len="sm"/>
            <a:tailEnd type="none" w="sm" len="sm"/>
          </a:ln>
        </p:spPr>
        <p:txBody>
          <a:bodyPr/>
          <a:lstStyle/>
          <a:p>
            <a:endParaRPr lang="en-US"/>
          </a:p>
        </p:txBody>
      </p:sp>
      <p:sp>
        <p:nvSpPr>
          <p:cNvPr id="3" name="TextBox 3"/>
          <p:cNvSpPr txBox="1"/>
          <p:nvPr/>
        </p:nvSpPr>
        <p:spPr>
          <a:xfrm>
            <a:off x="1071562" y="3003413"/>
            <a:ext cx="15307199" cy="6858635"/>
          </a:xfrm>
          <a:prstGeom prst="rect">
            <a:avLst/>
          </a:prstGeom>
        </p:spPr>
        <p:txBody>
          <a:bodyPr lIns="0" tIns="0" rIns="0" bIns="0" rtlCol="0" anchor="t">
            <a:spAutoFit/>
          </a:bodyPr>
          <a:lstStyle/>
          <a:p>
            <a:pPr algn="l">
              <a:lnSpc>
                <a:spcPts val="5830"/>
              </a:lnSpc>
            </a:pPr>
            <a:r>
              <a:rPr lang="en-US" sz="5300">
                <a:solidFill>
                  <a:srgbClr val="5D5F62"/>
                </a:solidFill>
                <a:latin typeface="Rasa"/>
                <a:ea typeface="Rasa"/>
                <a:cs typeface="Rasa"/>
                <a:sym typeface="Rasa"/>
              </a:rPr>
              <a:t>COVID-19 presented seemingly insurmountable health, life, and business challenges.</a:t>
            </a:r>
          </a:p>
          <a:p>
            <a:pPr algn="l">
              <a:lnSpc>
                <a:spcPts val="2640"/>
              </a:lnSpc>
            </a:pPr>
            <a:endParaRPr lang="en-US" sz="5300">
              <a:solidFill>
                <a:srgbClr val="5D5F62"/>
              </a:solidFill>
              <a:latin typeface="Rasa"/>
              <a:ea typeface="Rasa"/>
              <a:cs typeface="Rasa"/>
              <a:sym typeface="Rasa"/>
            </a:endParaRPr>
          </a:p>
          <a:p>
            <a:pPr algn="l">
              <a:lnSpc>
                <a:spcPts val="5830"/>
              </a:lnSpc>
            </a:pPr>
            <a:r>
              <a:rPr lang="en-US" sz="5300">
                <a:solidFill>
                  <a:srgbClr val="5D5F62"/>
                </a:solidFill>
                <a:latin typeface="Rasa"/>
                <a:ea typeface="Rasa"/>
                <a:cs typeface="Rasa"/>
                <a:sym typeface="Rasa"/>
              </a:rPr>
              <a:t>Even before the pandemic:  </a:t>
            </a:r>
          </a:p>
          <a:p>
            <a:pPr algn="l">
              <a:lnSpc>
                <a:spcPts val="6160"/>
              </a:lnSpc>
            </a:pPr>
            <a:endParaRPr lang="en-US" sz="5300">
              <a:solidFill>
                <a:srgbClr val="5D5F62"/>
              </a:solidFill>
              <a:latin typeface="Rasa"/>
              <a:ea typeface="Rasa"/>
              <a:cs typeface="Rasa"/>
              <a:sym typeface="Rasa"/>
            </a:endParaRPr>
          </a:p>
          <a:p>
            <a:pPr algn="l">
              <a:lnSpc>
                <a:spcPts val="6160"/>
              </a:lnSpc>
            </a:pPr>
            <a:endParaRPr lang="en-US" sz="5300">
              <a:solidFill>
                <a:srgbClr val="5D5F62"/>
              </a:solidFill>
              <a:latin typeface="Rasa"/>
              <a:ea typeface="Rasa"/>
              <a:cs typeface="Rasa"/>
              <a:sym typeface="Rasa"/>
            </a:endParaRPr>
          </a:p>
          <a:p>
            <a:pPr algn="l">
              <a:lnSpc>
                <a:spcPts val="6160"/>
              </a:lnSpc>
            </a:pPr>
            <a:endParaRPr lang="en-US" sz="5300">
              <a:solidFill>
                <a:srgbClr val="5D5F62"/>
              </a:solidFill>
              <a:latin typeface="Rasa"/>
              <a:ea typeface="Rasa"/>
              <a:cs typeface="Rasa"/>
              <a:sym typeface="Rasa"/>
            </a:endParaRPr>
          </a:p>
          <a:p>
            <a:pPr algn="l">
              <a:lnSpc>
                <a:spcPts val="3079"/>
              </a:lnSpc>
            </a:pPr>
            <a:endParaRPr lang="en-US" sz="5300">
              <a:solidFill>
                <a:srgbClr val="5D5F62"/>
              </a:solidFill>
              <a:latin typeface="Rasa"/>
              <a:ea typeface="Rasa"/>
              <a:cs typeface="Rasa"/>
              <a:sym typeface="Rasa"/>
            </a:endParaRPr>
          </a:p>
          <a:p>
            <a:pPr algn="l">
              <a:lnSpc>
                <a:spcPts val="5830"/>
              </a:lnSpc>
            </a:pPr>
            <a:r>
              <a:rPr lang="en-US" sz="5300">
                <a:solidFill>
                  <a:srgbClr val="5D5F62"/>
                </a:solidFill>
                <a:latin typeface="Rasa"/>
                <a:ea typeface="Rasa"/>
                <a:cs typeface="Rasa"/>
                <a:sym typeface="Rasa"/>
              </a:rPr>
              <a:t>We discovered that the very same chronic conditions put people at greater risk for complications with COVID-19.            </a:t>
            </a:r>
          </a:p>
        </p:txBody>
      </p:sp>
      <p:grpSp>
        <p:nvGrpSpPr>
          <p:cNvPr id="4" name="Group 4"/>
          <p:cNvGrpSpPr/>
          <p:nvPr/>
        </p:nvGrpSpPr>
        <p:grpSpPr>
          <a:xfrm>
            <a:off x="16635253" y="-192555"/>
            <a:ext cx="1652747" cy="10479555"/>
            <a:chOff x="0" y="0"/>
            <a:chExt cx="2203662" cy="13972741"/>
          </a:xfrm>
        </p:grpSpPr>
        <p:grpSp>
          <p:nvGrpSpPr>
            <p:cNvPr id="5" name="Group 5"/>
            <p:cNvGrpSpPr/>
            <p:nvPr/>
          </p:nvGrpSpPr>
          <p:grpSpPr>
            <a:xfrm>
              <a:off x="460375" y="256741"/>
              <a:ext cx="660400" cy="13716000"/>
              <a:chOff x="0" y="0"/>
              <a:chExt cx="130449" cy="2709333"/>
            </a:xfrm>
          </p:grpSpPr>
          <p:sp>
            <p:nvSpPr>
              <p:cNvPr id="6" name="Freeform 6"/>
              <p:cNvSpPr/>
              <p:nvPr/>
            </p:nvSpPr>
            <p:spPr>
              <a:xfrm>
                <a:off x="0" y="0"/>
                <a:ext cx="130449" cy="2709333"/>
              </a:xfrm>
              <a:custGeom>
                <a:avLst/>
                <a:gdLst/>
                <a:ahLst/>
                <a:cxnLst/>
                <a:rect l="l" t="t" r="r" b="b"/>
                <a:pathLst>
                  <a:path w="130449" h="2709333">
                    <a:moveTo>
                      <a:pt x="0" y="0"/>
                    </a:moveTo>
                    <a:lnTo>
                      <a:pt x="130449" y="0"/>
                    </a:lnTo>
                    <a:lnTo>
                      <a:pt x="130449" y="2709333"/>
                    </a:lnTo>
                    <a:lnTo>
                      <a:pt x="0" y="2709333"/>
                    </a:lnTo>
                    <a:close/>
                  </a:path>
                </a:pathLst>
              </a:custGeom>
              <a:solidFill>
                <a:srgbClr val="F5831F"/>
              </a:solidFill>
            </p:spPr>
            <p:txBody>
              <a:bodyPr/>
              <a:lstStyle/>
              <a:p>
                <a:endParaRPr lang="en-US"/>
              </a:p>
            </p:txBody>
          </p:sp>
          <p:sp>
            <p:nvSpPr>
              <p:cNvPr id="7" name="TextBox 7"/>
              <p:cNvSpPr txBox="1"/>
              <p:nvPr/>
            </p:nvSpPr>
            <p:spPr>
              <a:xfrm>
                <a:off x="0" y="-38100"/>
                <a:ext cx="130449" cy="2747433"/>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68275" y="256741"/>
              <a:ext cx="307975" cy="13716000"/>
              <a:chOff x="0" y="0"/>
              <a:chExt cx="60835" cy="2709333"/>
            </a:xfrm>
          </p:grpSpPr>
          <p:sp>
            <p:nvSpPr>
              <p:cNvPr id="9" name="Freeform 9"/>
              <p:cNvSpPr/>
              <p:nvPr/>
            </p:nvSpPr>
            <p:spPr>
              <a:xfrm>
                <a:off x="0" y="0"/>
                <a:ext cx="60835" cy="2709333"/>
              </a:xfrm>
              <a:custGeom>
                <a:avLst/>
                <a:gdLst/>
                <a:ahLst/>
                <a:cxnLst/>
                <a:rect l="l" t="t" r="r" b="b"/>
                <a:pathLst>
                  <a:path w="60835" h="2709333">
                    <a:moveTo>
                      <a:pt x="0" y="0"/>
                    </a:moveTo>
                    <a:lnTo>
                      <a:pt x="60835" y="0"/>
                    </a:lnTo>
                    <a:lnTo>
                      <a:pt x="60835" y="2709333"/>
                    </a:lnTo>
                    <a:lnTo>
                      <a:pt x="0" y="2709333"/>
                    </a:lnTo>
                    <a:close/>
                  </a:path>
                </a:pathLst>
              </a:custGeom>
              <a:solidFill>
                <a:srgbClr val="E2188F"/>
              </a:solidFill>
            </p:spPr>
            <p:txBody>
              <a:bodyPr/>
              <a:lstStyle/>
              <a:p>
                <a:endParaRPr lang="en-US"/>
              </a:p>
            </p:txBody>
          </p:sp>
          <p:sp>
            <p:nvSpPr>
              <p:cNvPr id="10" name="TextBox 10"/>
              <p:cNvSpPr txBox="1"/>
              <p:nvPr/>
            </p:nvSpPr>
            <p:spPr>
              <a:xfrm>
                <a:off x="0" y="-38100"/>
                <a:ext cx="60835" cy="2747433"/>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0" y="256741"/>
              <a:ext cx="168275" cy="13716000"/>
              <a:chOff x="0" y="0"/>
              <a:chExt cx="33240" cy="2709333"/>
            </a:xfrm>
          </p:grpSpPr>
          <p:sp>
            <p:nvSpPr>
              <p:cNvPr id="12" name="Freeform 12"/>
              <p:cNvSpPr/>
              <p:nvPr/>
            </p:nvSpPr>
            <p:spPr>
              <a:xfrm>
                <a:off x="0" y="0"/>
                <a:ext cx="33240" cy="2709333"/>
              </a:xfrm>
              <a:custGeom>
                <a:avLst/>
                <a:gdLst/>
                <a:ahLst/>
                <a:cxnLst/>
                <a:rect l="l" t="t" r="r" b="b"/>
                <a:pathLst>
                  <a:path w="33240" h="2709333">
                    <a:moveTo>
                      <a:pt x="0" y="0"/>
                    </a:moveTo>
                    <a:lnTo>
                      <a:pt x="33240" y="0"/>
                    </a:lnTo>
                    <a:lnTo>
                      <a:pt x="33240" y="2709333"/>
                    </a:lnTo>
                    <a:lnTo>
                      <a:pt x="0" y="2709333"/>
                    </a:lnTo>
                    <a:close/>
                  </a:path>
                </a:pathLst>
              </a:custGeom>
              <a:solidFill>
                <a:srgbClr val="0083C0"/>
              </a:solidFill>
            </p:spPr>
            <p:txBody>
              <a:bodyPr/>
              <a:lstStyle/>
              <a:p>
                <a:endParaRPr lang="en-US"/>
              </a:p>
            </p:txBody>
          </p:sp>
          <p:sp>
            <p:nvSpPr>
              <p:cNvPr id="13" name="TextBox 13"/>
              <p:cNvSpPr txBox="1"/>
              <p:nvPr/>
            </p:nvSpPr>
            <p:spPr>
              <a:xfrm>
                <a:off x="0" y="-38100"/>
                <a:ext cx="33240" cy="2747433"/>
              </a:xfrm>
              <a:prstGeom prst="rect">
                <a:avLst/>
              </a:prstGeom>
            </p:spPr>
            <p:txBody>
              <a:bodyPr lIns="50800" tIns="50800" rIns="50800" bIns="50800" rtlCol="0" anchor="ctr"/>
              <a:lstStyle/>
              <a:p>
                <a:pPr algn="ctr">
                  <a:lnSpc>
                    <a:spcPts val="3359"/>
                  </a:lnSpc>
                </a:pPr>
                <a:endParaRPr/>
              </a:p>
            </p:txBody>
          </p:sp>
        </p:grpSp>
        <p:sp>
          <p:nvSpPr>
            <p:cNvPr id="14" name="Freeform 14"/>
            <p:cNvSpPr/>
            <p:nvPr/>
          </p:nvSpPr>
          <p:spPr>
            <a:xfrm rot="-5400000">
              <a:off x="-5324152" y="6444927"/>
              <a:ext cx="13972741" cy="1082887"/>
            </a:xfrm>
            <a:custGeom>
              <a:avLst/>
              <a:gdLst/>
              <a:ahLst/>
              <a:cxnLst/>
              <a:rect l="l" t="t" r="r" b="b"/>
              <a:pathLst>
                <a:path w="13972741" h="1082887">
                  <a:moveTo>
                    <a:pt x="0" y="0"/>
                  </a:moveTo>
                  <a:lnTo>
                    <a:pt x="13972741" y="0"/>
                  </a:lnTo>
                  <a:lnTo>
                    <a:pt x="13972741" y="1082887"/>
                  </a:lnTo>
                  <a:lnTo>
                    <a:pt x="0" y="1082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5" name="TextBox 15"/>
          <p:cNvSpPr txBox="1"/>
          <p:nvPr/>
        </p:nvSpPr>
        <p:spPr>
          <a:xfrm>
            <a:off x="1436423" y="1085850"/>
            <a:ext cx="14021144" cy="1003299"/>
          </a:xfrm>
          <a:prstGeom prst="rect">
            <a:avLst/>
          </a:prstGeom>
        </p:spPr>
        <p:txBody>
          <a:bodyPr lIns="0" tIns="0" rIns="0" bIns="0" rtlCol="0" anchor="t">
            <a:spAutoFit/>
          </a:bodyPr>
          <a:lstStyle/>
          <a:p>
            <a:pPr marL="0" lvl="0" indent="0" algn="l">
              <a:lnSpc>
                <a:spcPts val="7699"/>
              </a:lnSpc>
              <a:spcBef>
                <a:spcPct val="0"/>
              </a:spcBef>
            </a:pPr>
            <a:r>
              <a:rPr lang="en-US" sz="6999" spc="139">
                <a:solidFill>
                  <a:srgbClr val="5D5F62"/>
                </a:solidFill>
                <a:latin typeface="Klein Condensed Bold"/>
                <a:ea typeface="Klein Condensed Bold"/>
                <a:cs typeface="Klein Condensed Bold"/>
                <a:sym typeface="Klein Condensed Bold"/>
              </a:rPr>
              <a:t>Why Wellness?</a:t>
            </a:r>
          </a:p>
        </p:txBody>
      </p:sp>
      <p:grpSp>
        <p:nvGrpSpPr>
          <p:cNvPr id="16" name="Group 16"/>
          <p:cNvGrpSpPr/>
          <p:nvPr/>
        </p:nvGrpSpPr>
        <p:grpSpPr>
          <a:xfrm>
            <a:off x="1071562" y="6060777"/>
            <a:ext cx="2406987" cy="1882194"/>
            <a:chOff x="0" y="0"/>
            <a:chExt cx="3209316" cy="2509592"/>
          </a:xfrm>
        </p:grpSpPr>
        <p:sp>
          <p:nvSpPr>
            <p:cNvPr id="17" name="Freeform 17"/>
            <p:cNvSpPr/>
            <p:nvPr/>
          </p:nvSpPr>
          <p:spPr>
            <a:xfrm>
              <a:off x="0" y="1326434"/>
              <a:ext cx="641863" cy="1183158"/>
            </a:xfrm>
            <a:custGeom>
              <a:avLst/>
              <a:gdLst/>
              <a:ahLst/>
              <a:cxnLst/>
              <a:rect l="l" t="t" r="r" b="b"/>
              <a:pathLst>
                <a:path w="641863" h="1183158">
                  <a:moveTo>
                    <a:pt x="0" y="0"/>
                  </a:moveTo>
                  <a:lnTo>
                    <a:pt x="641863" y="0"/>
                  </a:lnTo>
                  <a:lnTo>
                    <a:pt x="641863" y="1183158"/>
                  </a:lnTo>
                  <a:lnTo>
                    <a:pt x="0" y="11831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a:off x="0" y="0"/>
              <a:ext cx="641863" cy="1183158"/>
            </a:xfrm>
            <a:custGeom>
              <a:avLst/>
              <a:gdLst/>
              <a:ahLst/>
              <a:cxnLst/>
              <a:rect l="l" t="t" r="r" b="b"/>
              <a:pathLst>
                <a:path w="641863" h="1183158">
                  <a:moveTo>
                    <a:pt x="0" y="0"/>
                  </a:moveTo>
                  <a:lnTo>
                    <a:pt x="641863" y="0"/>
                  </a:lnTo>
                  <a:lnTo>
                    <a:pt x="641863" y="1183158"/>
                  </a:lnTo>
                  <a:lnTo>
                    <a:pt x="0" y="11831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a:off x="641863" y="1326434"/>
              <a:ext cx="641863" cy="1183158"/>
            </a:xfrm>
            <a:custGeom>
              <a:avLst/>
              <a:gdLst/>
              <a:ahLst/>
              <a:cxnLst/>
              <a:rect l="l" t="t" r="r" b="b"/>
              <a:pathLst>
                <a:path w="641863" h="1183158">
                  <a:moveTo>
                    <a:pt x="0" y="0"/>
                  </a:moveTo>
                  <a:lnTo>
                    <a:pt x="641863" y="0"/>
                  </a:lnTo>
                  <a:lnTo>
                    <a:pt x="641863" y="1183158"/>
                  </a:lnTo>
                  <a:lnTo>
                    <a:pt x="0" y="11831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20"/>
            <p:cNvSpPr/>
            <p:nvPr/>
          </p:nvSpPr>
          <p:spPr>
            <a:xfrm>
              <a:off x="641863" y="0"/>
              <a:ext cx="641863" cy="1183158"/>
            </a:xfrm>
            <a:custGeom>
              <a:avLst/>
              <a:gdLst/>
              <a:ahLst/>
              <a:cxnLst/>
              <a:rect l="l" t="t" r="r" b="b"/>
              <a:pathLst>
                <a:path w="641863" h="1183158">
                  <a:moveTo>
                    <a:pt x="0" y="0"/>
                  </a:moveTo>
                  <a:lnTo>
                    <a:pt x="641863" y="0"/>
                  </a:lnTo>
                  <a:lnTo>
                    <a:pt x="641863" y="1183158"/>
                  </a:lnTo>
                  <a:lnTo>
                    <a:pt x="0" y="11831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a:off x="1283726" y="1326434"/>
              <a:ext cx="641863" cy="1183158"/>
            </a:xfrm>
            <a:custGeom>
              <a:avLst/>
              <a:gdLst/>
              <a:ahLst/>
              <a:cxnLst/>
              <a:rect l="l" t="t" r="r" b="b"/>
              <a:pathLst>
                <a:path w="641863" h="1183158">
                  <a:moveTo>
                    <a:pt x="0" y="0"/>
                  </a:moveTo>
                  <a:lnTo>
                    <a:pt x="641863" y="0"/>
                  </a:lnTo>
                  <a:lnTo>
                    <a:pt x="641863" y="1183158"/>
                  </a:lnTo>
                  <a:lnTo>
                    <a:pt x="0" y="11831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a:off x="1283726" y="0"/>
              <a:ext cx="641863" cy="1183158"/>
            </a:xfrm>
            <a:custGeom>
              <a:avLst/>
              <a:gdLst/>
              <a:ahLst/>
              <a:cxnLst/>
              <a:rect l="l" t="t" r="r" b="b"/>
              <a:pathLst>
                <a:path w="641863" h="1183158">
                  <a:moveTo>
                    <a:pt x="0" y="0"/>
                  </a:moveTo>
                  <a:lnTo>
                    <a:pt x="641863" y="0"/>
                  </a:lnTo>
                  <a:lnTo>
                    <a:pt x="641863" y="1183158"/>
                  </a:lnTo>
                  <a:lnTo>
                    <a:pt x="0" y="11831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23"/>
            <p:cNvSpPr/>
            <p:nvPr/>
          </p:nvSpPr>
          <p:spPr>
            <a:xfrm>
              <a:off x="1925589" y="1326434"/>
              <a:ext cx="641863" cy="1183158"/>
            </a:xfrm>
            <a:custGeom>
              <a:avLst/>
              <a:gdLst/>
              <a:ahLst/>
              <a:cxnLst/>
              <a:rect l="l" t="t" r="r" b="b"/>
              <a:pathLst>
                <a:path w="641863" h="1183158">
                  <a:moveTo>
                    <a:pt x="0" y="0"/>
                  </a:moveTo>
                  <a:lnTo>
                    <a:pt x="641864" y="0"/>
                  </a:lnTo>
                  <a:lnTo>
                    <a:pt x="641864" y="1183158"/>
                  </a:lnTo>
                  <a:lnTo>
                    <a:pt x="0" y="11831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4" name="Freeform 24"/>
            <p:cNvSpPr/>
            <p:nvPr/>
          </p:nvSpPr>
          <p:spPr>
            <a:xfrm>
              <a:off x="1925589" y="0"/>
              <a:ext cx="641863" cy="1183158"/>
            </a:xfrm>
            <a:custGeom>
              <a:avLst/>
              <a:gdLst/>
              <a:ahLst/>
              <a:cxnLst/>
              <a:rect l="l" t="t" r="r" b="b"/>
              <a:pathLst>
                <a:path w="641863" h="1183158">
                  <a:moveTo>
                    <a:pt x="0" y="0"/>
                  </a:moveTo>
                  <a:lnTo>
                    <a:pt x="641864" y="0"/>
                  </a:lnTo>
                  <a:lnTo>
                    <a:pt x="641864" y="1183158"/>
                  </a:lnTo>
                  <a:lnTo>
                    <a:pt x="0" y="11831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Freeform 25"/>
            <p:cNvSpPr/>
            <p:nvPr/>
          </p:nvSpPr>
          <p:spPr>
            <a:xfrm>
              <a:off x="2567453" y="1326434"/>
              <a:ext cx="641863" cy="1183158"/>
            </a:xfrm>
            <a:custGeom>
              <a:avLst/>
              <a:gdLst/>
              <a:ahLst/>
              <a:cxnLst/>
              <a:rect l="l" t="t" r="r" b="b"/>
              <a:pathLst>
                <a:path w="641863" h="1183158">
                  <a:moveTo>
                    <a:pt x="0" y="0"/>
                  </a:moveTo>
                  <a:lnTo>
                    <a:pt x="641863" y="0"/>
                  </a:lnTo>
                  <a:lnTo>
                    <a:pt x="641863" y="1183158"/>
                  </a:lnTo>
                  <a:lnTo>
                    <a:pt x="0" y="11831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Freeform 26"/>
            <p:cNvSpPr/>
            <p:nvPr/>
          </p:nvSpPr>
          <p:spPr>
            <a:xfrm>
              <a:off x="2567453" y="0"/>
              <a:ext cx="641863" cy="1183158"/>
            </a:xfrm>
            <a:custGeom>
              <a:avLst/>
              <a:gdLst/>
              <a:ahLst/>
              <a:cxnLst/>
              <a:rect l="l" t="t" r="r" b="b"/>
              <a:pathLst>
                <a:path w="641863" h="1183158">
                  <a:moveTo>
                    <a:pt x="0" y="0"/>
                  </a:moveTo>
                  <a:lnTo>
                    <a:pt x="641863" y="0"/>
                  </a:lnTo>
                  <a:lnTo>
                    <a:pt x="641863" y="1183158"/>
                  </a:lnTo>
                  <a:lnTo>
                    <a:pt x="0" y="11831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27" name="Freeform 27"/>
          <p:cNvSpPr/>
          <p:nvPr/>
        </p:nvSpPr>
        <p:spPr>
          <a:xfrm>
            <a:off x="8853408" y="7055602"/>
            <a:ext cx="481397" cy="887368"/>
          </a:xfrm>
          <a:custGeom>
            <a:avLst/>
            <a:gdLst/>
            <a:ahLst/>
            <a:cxnLst/>
            <a:rect l="l" t="t" r="r" b="b"/>
            <a:pathLst>
              <a:path w="481397" h="887368">
                <a:moveTo>
                  <a:pt x="0" y="0"/>
                </a:moveTo>
                <a:lnTo>
                  <a:pt x="481397" y="0"/>
                </a:lnTo>
                <a:lnTo>
                  <a:pt x="481397" y="887369"/>
                </a:lnTo>
                <a:lnTo>
                  <a:pt x="0" y="8873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8" name="Freeform 28"/>
          <p:cNvSpPr/>
          <p:nvPr/>
        </p:nvSpPr>
        <p:spPr>
          <a:xfrm>
            <a:off x="8853408" y="6060777"/>
            <a:ext cx="481397" cy="887368"/>
          </a:xfrm>
          <a:custGeom>
            <a:avLst/>
            <a:gdLst/>
            <a:ahLst/>
            <a:cxnLst/>
            <a:rect l="l" t="t" r="r" b="b"/>
            <a:pathLst>
              <a:path w="481397" h="887368">
                <a:moveTo>
                  <a:pt x="0" y="0"/>
                </a:moveTo>
                <a:lnTo>
                  <a:pt x="481397" y="0"/>
                </a:lnTo>
                <a:lnTo>
                  <a:pt x="481397" y="887368"/>
                </a:lnTo>
                <a:lnTo>
                  <a:pt x="0" y="8873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Freeform 29"/>
          <p:cNvSpPr/>
          <p:nvPr/>
        </p:nvSpPr>
        <p:spPr>
          <a:xfrm>
            <a:off x="9334805" y="7055602"/>
            <a:ext cx="481397" cy="887368"/>
          </a:xfrm>
          <a:custGeom>
            <a:avLst/>
            <a:gdLst/>
            <a:ahLst/>
            <a:cxnLst/>
            <a:rect l="l" t="t" r="r" b="b"/>
            <a:pathLst>
              <a:path w="481397" h="887368">
                <a:moveTo>
                  <a:pt x="0" y="0"/>
                </a:moveTo>
                <a:lnTo>
                  <a:pt x="481398" y="0"/>
                </a:lnTo>
                <a:lnTo>
                  <a:pt x="481398" y="887369"/>
                </a:lnTo>
                <a:lnTo>
                  <a:pt x="0" y="8873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30"/>
          <p:cNvSpPr/>
          <p:nvPr/>
        </p:nvSpPr>
        <p:spPr>
          <a:xfrm>
            <a:off x="9334805" y="6060777"/>
            <a:ext cx="481397" cy="887368"/>
          </a:xfrm>
          <a:custGeom>
            <a:avLst/>
            <a:gdLst/>
            <a:ahLst/>
            <a:cxnLst/>
            <a:rect l="l" t="t" r="r" b="b"/>
            <a:pathLst>
              <a:path w="481397" h="887368">
                <a:moveTo>
                  <a:pt x="0" y="0"/>
                </a:moveTo>
                <a:lnTo>
                  <a:pt x="481398" y="0"/>
                </a:lnTo>
                <a:lnTo>
                  <a:pt x="481398" y="887368"/>
                </a:lnTo>
                <a:lnTo>
                  <a:pt x="0" y="8873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1" name="Freeform 31"/>
          <p:cNvSpPr/>
          <p:nvPr/>
        </p:nvSpPr>
        <p:spPr>
          <a:xfrm>
            <a:off x="9816203" y="7055602"/>
            <a:ext cx="481397" cy="887368"/>
          </a:xfrm>
          <a:custGeom>
            <a:avLst/>
            <a:gdLst/>
            <a:ahLst/>
            <a:cxnLst/>
            <a:rect l="l" t="t" r="r" b="b"/>
            <a:pathLst>
              <a:path w="481397" h="887368">
                <a:moveTo>
                  <a:pt x="0" y="0"/>
                </a:moveTo>
                <a:lnTo>
                  <a:pt x="481397" y="0"/>
                </a:lnTo>
                <a:lnTo>
                  <a:pt x="481397" y="887369"/>
                </a:lnTo>
                <a:lnTo>
                  <a:pt x="0" y="8873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2" name="Freeform 32"/>
          <p:cNvSpPr/>
          <p:nvPr/>
        </p:nvSpPr>
        <p:spPr>
          <a:xfrm>
            <a:off x="9816203" y="6060777"/>
            <a:ext cx="481397" cy="887368"/>
          </a:xfrm>
          <a:custGeom>
            <a:avLst/>
            <a:gdLst/>
            <a:ahLst/>
            <a:cxnLst/>
            <a:rect l="l" t="t" r="r" b="b"/>
            <a:pathLst>
              <a:path w="481397" h="887368">
                <a:moveTo>
                  <a:pt x="0" y="0"/>
                </a:moveTo>
                <a:lnTo>
                  <a:pt x="481397" y="0"/>
                </a:lnTo>
                <a:lnTo>
                  <a:pt x="481397" y="887368"/>
                </a:lnTo>
                <a:lnTo>
                  <a:pt x="0" y="8873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3" name="Freeform 33"/>
          <p:cNvSpPr/>
          <p:nvPr/>
        </p:nvSpPr>
        <p:spPr>
          <a:xfrm>
            <a:off x="10297600" y="7055602"/>
            <a:ext cx="481397" cy="887368"/>
          </a:xfrm>
          <a:custGeom>
            <a:avLst/>
            <a:gdLst/>
            <a:ahLst/>
            <a:cxnLst/>
            <a:rect l="l" t="t" r="r" b="b"/>
            <a:pathLst>
              <a:path w="481397" h="887368">
                <a:moveTo>
                  <a:pt x="0" y="0"/>
                </a:moveTo>
                <a:lnTo>
                  <a:pt x="481397" y="0"/>
                </a:lnTo>
                <a:lnTo>
                  <a:pt x="481397" y="887369"/>
                </a:lnTo>
                <a:lnTo>
                  <a:pt x="0" y="8873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4" name="Freeform 34"/>
          <p:cNvSpPr/>
          <p:nvPr/>
        </p:nvSpPr>
        <p:spPr>
          <a:xfrm>
            <a:off x="10297600" y="6060777"/>
            <a:ext cx="481397" cy="887368"/>
          </a:xfrm>
          <a:custGeom>
            <a:avLst/>
            <a:gdLst/>
            <a:ahLst/>
            <a:cxnLst/>
            <a:rect l="l" t="t" r="r" b="b"/>
            <a:pathLst>
              <a:path w="481397" h="887368">
                <a:moveTo>
                  <a:pt x="0" y="0"/>
                </a:moveTo>
                <a:lnTo>
                  <a:pt x="481397" y="0"/>
                </a:lnTo>
                <a:lnTo>
                  <a:pt x="481397" y="887368"/>
                </a:lnTo>
                <a:lnTo>
                  <a:pt x="0" y="8873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5" name="Freeform 35"/>
          <p:cNvSpPr/>
          <p:nvPr/>
        </p:nvSpPr>
        <p:spPr>
          <a:xfrm>
            <a:off x="10778997" y="7055602"/>
            <a:ext cx="481397" cy="887368"/>
          </a:xfrm>
          <a:custGeom>
            <a:avLst/>
            <a:gdLst/>
            <a:ahLst/>
            <a:cxnLst/>
            <a:rect l="l" t="t" r="r" b="b"/>
            <a:pathLst>
              <a:path w="481397" h="887368">
                <a:moveTo>
                  <a:pt x="0" y="0"/>
                </a:moveTo>
                <a:lnTo>
                  <a:pt x="481398" y="0"/>
                </a:lnTo>
                <a:lnTo>
                  <a:pt x="481398" y="887369"/>
                </a:lnTo>
                <a:lnTo>
                  <a:pt x="0" y="8873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6" name="Freeform 36"/>
          <p:cNvSpPr/>
          <p:nvPr/>
        </p:nvSpPr>
        <p:spPr>
          <a:xfrm>
            <a:off x="10778997" y="6060777"/>
            <a:ext cx="481397" cy="887368"/>
          </a:xfrm>
          <a:custGeom>
            <a:avLst/>
            <a:gdLst/>
            <a:ahLst/>
            <a:cxnLst/>
            <a:rect l="l" t="t" r="r" b="b"/>
            <a:pathLst>
              <a:path w="481397" h="887368">
                <a:moveTo>
                  <a:pt x="0" y="0"/>
                </a:moveTo>
                <a:lnTo>
                  <a:pt x="481398" y="0"/>
                </a:lnTo>
                <a:lnTo>
                  <a:pt x="481398" y="887368"/>
                </a:lnTo>
                <a:lnTo>
                  <a:pt x="0" y="8873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7" name="TextBox 37"/>
          <p:cNvSpPr txBox="1"/>
          <p:nvPr/>
        </p:nvSpPr>
        <p:spPr>
          <a:xfrm>
            <a:off x="3730620" y="6156759"/>
            <a:ext cx="4870717" cy="1826260"/>
          </a:xfrm>
          <a:prstGeom prst="rect">
            <a:avLst/>
          </a:prstGeom>
        </p:spPr>
        <p:txBody>
          <a:bodyPr lIns="0" tIns="0" rIns="0" bIns="0" rtlCol="0" anchor="t">
            <a:spAutoFit/>
          </a:bodyPr>
          <a:lstStyle/>
          <a:p>
            <a:pPr algn="l">
              <a:lnSpc>
                <a:spcPts val="4730"/>
              </a:lnSpc>
            </a:pPr>
            <a:r>
              <a:rPr lang="en-US" sz="4300">
                <a:solidFill>
                  <a:srgbClr val="5D5F62"/>
                </a:solidFill>
                <a:latin typeface="Klein Condensed"/>
                <a:ea typeface="Klein Condensed"/>
                <a:cs typeface="Klein Condensed"/>
                <a:sym typeface="Klein Condensed"/>
              </a:rPr>
              <a:t>6 out of 10 Americans were living with a chronic condition</a:t>
            </a:r>
          </a:p>
        </p:txBody>
      </p:sp>
      <p:sp>
        <p:nvSpPr>
          <p:cNvPr id="38" name="TextBox 38"/>
          <p:cNvSpPr txBox="1"/>
          <p:nvPr/>
        </p:nvSpPr>
        <p:spPr>
          <a:xfrm>
            <a:off x="11508045" y="6156759"/>
            <a:ext cx="4870717" cy="1826260"/>
          </a:xfrm>
          <a:prstGeom prst="rect">
            <a:avLst/>
          </a:prstGeom>
        </p:spPr>
        <p:txBody>
          <a:bodyPr lIns="0" tIns="0" rIns="0" bIns="0" rtlCol="0" anchor="t">
            <a:spAutoFit/>
          </a:bodyPr>
          <a:lstStyle/>
          <a:p>
            <a:pPr algn="l">
              <a:lnSpc>
                <a:spcPts val="4730"/>
              </a:lnSpc>
            </a:pPr>
            <a:r>
              <a:rPr lang="en-US" sz="4300">
                <a:solidFill>
                  <a:srgbClr val="5D5F62"/>
                </a:solidFill>
                <a:latin typeface="Klein Condensed"/>
                <a:ea typeface="Klein Condensed"/>
                <a:cs typeface="Klein Condensed"/>
                <a:sym typeface="Klein Condensed"/>
              </a:rPr>
              <a:t>4 out of 10 Americans were living with two or more chronic conditions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1562" y="983991"/>
            <a:ext cx="0" cy="1042923"/>
          </a:xfrm>
          <a:prstGeom prst="line">
            <a:avLst/>
          </a:prstGeom>
          <a:ln w="85725" cap="flat">
            <a:solidFill>
              <a:srgbClr val="0083C0"/>
            </a:solidFill>
            <a:prstDash val="solid"/>
            <a:headEnd type="none" w="sm" len="sm"/>
            <a:tailEnd type="none" w="sm" len="sm"/>
          </a:ln>
        </p:spPr>
        <p:txBody>
          <a:bodyPr/>
          <a:lstStyle/>
          <a:p>
            <a:endParaRPr lang="en-US"/>
          </a:p>
        </p:txBody>
      </p:sp>
      <p:sp>
        <p:nvSpPr>
          <p:cNvPr id="3" name="TextBox 3"/>
          <p:cNvSpPr txBox="1"/>
          <p:nvPr/>
        </p:nvSpPr>
        <p:spPr>
          <a:xfrm>
            <a:off x="1071562" y="3003413"/>
            <a:ext cx="15307199" cy="6725285"/>
          </a:xfrm>
          <a:prstGeom prst="rect">
            <a:avLst/>
          </a:prstGeom>
        </p:spPr>
        <p:txBody>
          <a:bodyPr lIns="0" tIns="0" rIns="0" bIns="0" rtlCol="0" anchor="t">
            <a:spAutoFit/>
          </a:bodyPr>
          <a:lstStyle/>
          <a:p>
            <a:pPr marL="1144271" lvl="1" indent="-572135" algn="l">
              <a:lnSpc>
                <a:spcPts val="5830"/>
              </a:lnSpc>
              <a:buFont typeface="Arial"/>
              <a:buChar char="•"/>
            </a:pPr>
            <a:r>
              <a:rPr lang="en-US" sz="5300">
                <a:solidFill>
                  <a:srgbClr val="5D5F62"/>
                </a:solidFill>
                <a:latin typeface="Rasa"/>
                <a:ea typeface="Rasa"/>
                <a:cs typeface="Rasa"/>
                <a:sym typeface="Rasa"/>
              </a:rPr>
              <a:t>Trustworthy partnerships</a:t>
            </a:r>
          </a:p>
          <a:p>
            <a:pPr marL="1144271" lvl="1" indent="-572135" algn="l">
              <a:lnSpc>
                <a:spcPts val="5830"/>
              </a:lnSpc>
              <a:buFont typeface="Arial"/>
              <a:buChar char="•"/>
            </a:pPr>
            <a:r>
              <a:rPr lang="en-US" sz="5300">
                <a:solidFill>
                  <a:srgbClr val="5D5F62"/>
                </a:solidFill>
                <a:latin typeface="Rasa"/>
                <a:ea typeface="Rasa"/>
                <a:cs typeface="Rasa"/>
                <a:sym typeface="Rasa"/>
              </a:rPr>
              <a:t>Diverse team of health experts</a:t>
            </a:r>
          </a:p>
          <a:p>
            <a:pPr marL="1144271" lvl="1" indent="-572135" algn="l">
              <a:lnSpc>
                <a:spcPts val="5830"/>
              </a:lnSpc>
              <a:buFont typeface="Arial"/>
              <a:buChar char="•"/>
            </a:pPr>
            <a:r>
              <a:rPr lang="en-US" sz="5300">
                <a:solidFill>
                  <a:srgbClr val="5D5F62"/>
                </a:solidFill>
                <a:latin typeface="Rasa"/>
                <a:ea typeface="Rasa"/>
                <a:cs typeface="Rasa"/>
                <a:sym typeface="Rasa"/>
              </a:rPr>
              <a:t>Targeted approaches: in-person, virtual, or hybrid</a:t>
            </a:r>
          </a:p>
          <a:p>
            <a:pPr marL="1144271" lvl="1" indent="-572135" algn="l">
              <a:lnSpc>
                <a:spcPts val="5830"/>
              </a:lnSpc>
              <a:buFont typeface="Arial"/>
              <a:buChar char="•"/>
            </a:pPr>
            <a:r>
              <a:rPr lang="en-US" sz="5300">
                <a:solidFill>
                  <a:srgbClr val="5D5F62"/>
                </a:solidFill>
                <a:latin typeface="Rasa"/>
                <a:ea typeface="Rasa"/>
                <a:cs typeface="Rasa"/>
                <a:sym typeface="Rasa"/>
              </a:rPr>
              <a:t>Flexible to meet agency needs</a:t>
            </a:r>
          </a:p>
          <a:p>
            <a:pPr marL="1144271" lvl="1" indent="-572135" algn="l">
              <a:lnSpc>
                <a:spcPts val="5830"/>
              </a:lnSpc>
              <a:buFont typeface="Arial"/>
              <a:buChar char="•"/>
            </a:pPr>
            <a:r>
              <a:rPr lang="en-US" sz="5300">
                <a:solidFill>
                  <a:srgbClr val="5D5F62"/>
                </a:solidFill>
                <a:latin typeface="Rasa"/>
                <a:ea typeface="Rasa"/>
                <a:cs typeface="Rasa"/>
                <a:sym typeface="Rasa"/>
              </a:rPr>
              <a:t>Regional support</a:t>
            </a:r>
          </a:p>
          <a:p>
            <a:pPr marL="1144271" lvl="1" indent="-572135" algn="l">
              <a:lnSpc>
                <a:spcPts val="5830"/>
              </a:lnSpc>
              <a:buFont typeface="Arial"/>
              <a:buChar char="•"/>
            </a:pPr>
            <a:r>
              <a:rPr lang="en-US" sz="5300">
                <a:solidFill>
                  <a:srgbClr val="5D5F62"/>
                </a:solidFill>
                <a:latin typeface="Rasa"/>
                <a:ea typeface="Rasa"/>
                <a:cs typeface="Rasa"/>
                <a:sym typeface="Rasa"/>
              </a:rPr>
              <a:t>Tailored communications</a:t>
            </a:r>
          </a:p>
          <a:p>
            <a:pPr marL="1144271" lvl="1" indent="-572135" algn="l">
              <a:lnSpc>
                <a:spcPts val="5830"/>
              </a:lnSpc>
              <a:buFont typeface="Arial"/>
              <a:buChar char="•"/>
            </a:pPr>
            <a:r>
              <a:rPr lang="en-US" sz="5300">
                <a:solidFill>
                  <a:srgbClr val="5D5F62"/>
                </a:solidFill>
                <a:latin typeface="Rasa"/>
                <a:ea typeface="Rasa"/>
                <a:cs typeface="Rasa"/>
                <a:sym typeface="Rasa"/>
              </a:rPr>
              <a:t>Varied techniques to reach employees</a:t>
            </a:r>
          </a:p>
          <a:p>
            <a:pPr algn="l">
              <a:lnSpc>
                <a:spcPts val="5830"/>
              </a:lnSpc>
            </a:pPr>
            <a:endParaRPr lang="en-US" sz="5300">
              <a:solidFill>
                <a:srgbClr val="5D5F62"/>
              </a:solidFill>
              <a:latin typeface="Rasa"/>
              <a:ea typeface="Rasa"/>
              <a:cs typeface="Rasa"/>
              <a:sym typeface="Rasa"/>
            </a:endParaRPr>
          </a:p>
          <a:p>
            <a:pPr algn="ctr">
              <a:lnSpc>
                <a:spcPts val="5830"/>
              </a:lnSpc>
            </a:pPr>
            <a:r>
              <a:rPr lang="en-US" sz="5300">
                <a:solidFill>
                  <a:srgbClr val="5D5F62"/>
                </a:solidFill>
                <a:latin typeface="Rasa Bold"/>
                <a:ea typeface="Rasa Bold"/>
                <a:cs typeface="Rasa Bold"/>
                <a:sym typeface="Rasa Bold"/>
              </a:rPr>
              <a:t>We are state employees too!         </a:t>
            </a:r>
          </a:p>
        </p:txBody>
      </p:sp>
      <p:grpSp>
        <p:nvGrpSpPr>
          <p:cNvPr id="4" name="Group 4"/>
          <p:cNvGrpSpPr/>
          <p:nvPr/>
        </p:nvGrpSpPr>
        <p:grpSpPr>
          <a:xfrm>
            <a:off x="16635253" y="-192555"/>
            <a:ext cx="1652747" cy="10479555"/>
            <a:chOff x="0" y="0"/>
            <a:chExt cx="2203662" cy="13972741"/>
          </a:xfrm>
        </p:grpSpPr>
        <p:grpSp>
          <p:nvGrpSpPr>
            <p:cNvPr id="5" name="Group 5"/>
            <p:cNvGrpSpPr/>
            <p:nvPr/>
          </p:nvGrpSpPr>
          <p:grpSpPr>
            <a:xfrm>
              <a:off x="460375" y="256741"/>
              <a:ext cx="660400" cy="13716000"/>
              <a:chOff x="0" y="0"/>
              <a:chExt cx="130449" cy="2709333"/>
            </a:xfrm>
          </p:grpSpPr>
          <p:sp>
            <p:nvSpPr>
              <p:cNvPr id="6" name="Freeform 6"/>
              <p:cNvSpPr/>
              <p:nvPr/>
            </p:nvSpPr>
            <p:spPr>
              <a:xfrm>
                <a:off x="0" y="0"/>
                <a:ext cx="130449" cy="2709333"/>
              </a:xfrm>
              <a:custGeom>
                <a:avLst/>
                <a:gdLst/>
                <a:ahLst/>
                <a:cxnLst/>
                <a:rect l="l" t="t" r="r" b="b"/>
                <a:pathLst>
                  <a:path w="130449" h="2709333">
                    <a:moveTo>
                      <a:pt x="0" y="0"/>
                    </a:moveTo>
                    <a:lnTo>
                      <a:pt x="130449" y="0"/>
                    </a:lnTo>
                    <a:lnTo>
                      <a:pt x="130449" y="2709333"/>
                    </a:lnTo>
                    <a:lnTo>
                      <a:pt x="0" y="2709333"/>
                    </a:lnTo>
                    <a:close/>
                  </a:path>
                </a:pathLst>
              </a:custGeom>
              <a:solidFill>
                <a:srgbClr val="F5831F"/>
              </a:solidFill>
            </p:spPr>
            <p:txBody>
              <a:bodyPr/>
              <a:lstStyle/>
              <a:p>
                <a:endParaRPr lang="en-US"/>
              </a:p>
            </p:txBody>
          </p:sp>
          <p:sp>
            <p:nvSpPr>
              <p:cNvPr id="7" name="TextBox 7"/>
              <p:cNvSpPr txBox="1"/>
              <p:nvPr/>
            </p:nvSpPr>
            <p:spPr>
              <a:xfrm>
                <a:off x="0" y="-38100"/>
                <a:ext cx="130449" cy="2747433"/>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68275" y="256741"/>
              <a:ext cx="307975" cy="13716000"/>
              <a:chOff x="0" y="0"/>
              <a:chExt cx="60835" cy="2709333"/>
            </a:xfrm>
          </p:grpSpPr>
          <p:sp>
            <p:nvSpPr>
              <p:cNvPr id="9" name="Freeform 9"/>
              <p:cNvSpPr/>
              <p:nvPr/>
            </p:nvSpPr>
            <p:spPr>
              <a:xfrm>
                <a:off x="0" y="0"/>
                <a:ext cx="60835" cy="2709333"/>
              </a:xfrm>
              <a:custGeom>
                <a:avLst/>
                <a:gdLst/>
                <a:ahLst/>
                <a:cxnLst/>
                <a:rect l="l" t="t" r="r" b="b"/>
                <a:pathLst>
                  <a:path w="60835" h="2709333">
                    <a:moveTo>
                      <a:pt x="0" y="0"/>
                    </a:moveTo>
                    <a:lnTo>
                      <a:pt x="60835" y="0"/>
                    </a:lnTo>
                    <a:lnTo>
                      <a:pt x="60835" y="2709333"/>
                    </a:lnTo>
                    <a:lnTo>
                      <a:pt x="0" y="2709333"/>
                    </a:lnTo>
                    <a:close/>
                  </a:path>
                </a:pathLst>
              </a:custGeom>
              <a:solidFill>
                <a:srgbClr val="E2188F"/>
              </a:solidFill>
            </p:spPr>
            <p:txBody>
              <a:bodyPr/>
              <a:lstStyle/>
              <a:p>
                <a:endParaRPr lang="en-US"/>
              </a:p>
            </p:txBody>
          </p:sp>
          <p:sp>
            <p:nvSpPr>
              <p:cNvPr id="10" name="TextBox 10"/>
              <p:cNvSpPr txBox="1"/>
              <p:nvPr/>
            </p:nvSpPr>
            <p:spPr>
              <a:xfrm>
                <a:off x="0" y="-38100"/>
                <a:ext cx="60835" cy="2747433"/>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0" y="256741"/>
              <a:ext cx="168275" cy="13716000"/>
              <a:chOff x="0" y="0"/>
              <a:chExt cx="33240" cy="2709333"/>
            </a:xfrm>
          </p:grpSpPr>
          <p:sp>
            <p:nvSpPr>
              <p:cNvPr id="12" name="Freeform 12"/>
              <p:cNvSpPr/>
              <p:nvPr/>
            </p:nvSpPr>
            <p:spPr>
              <a:xfrm>
                <a:off x="0" y="0"/>
                <a:ext cx="33240" cy="2709333"/>
              </a:xfrm>
              <a:custGeom>
                <a:avLst/>
                <a:gdLst/>
                <a:ahLst/>
                <a:cxnLst/>
                <a:rect l="l" t="t" r="r" b="b"/>
                <a:pathLst>
                  <a:path w="33240" h="2709333">
                    <a:moveTo>
                      <a:pt x="0" y="0"/>
                    </a:moveTo>
                    <a:lnTo>
                      <a:pt x="33240" y="0"/>
                    </a:lnTo>
                    <a:lnTo>
                      <a:pt x="33240" y="2709333"/>
                    </a:lnTo>
                    <a:lnTo>
                      <a:pt x="0" y="2709333"/>
                    </a:lnTo>
                    <a:close/>
                  </a:path>
                </a:pathLst>
              </a:custGeom>
              <a:solidFill>
                <a:srgbClr val="0083C0"/>
              </a:solidFill>
            </p:spPr>
            <p:txBody>
              <a:bodyPr/>
              <a:lstStyle/>
              <a:p>
                <a:endParaRPr lang="en-US"/>
              </a:p>
            </p:txBody>
          </p:sp>
          <p:sp>
            <p:nvSpPr>
              <p:cNvPr id="13" name="TextBox 13"/>
              <p:cNvSpPr txBox="1"/>
              <p:nvPr/>
            </p:nvSpPr>
            <p:spPr>
              <a:xfrm>
                <a:off x="0" y="-38100"/>
                <a:ext cx="33240" cy="2747433"/>
              </a:xfrm>
              <a:prstGeom prst="rect">
                <a:avLst/>
              </a:prstGeom>
            </p:spPr>
            <p:txBody>
              <a:bodyPr lIns="50800" tIns="50800" rIns="50800" bIns="50800" rtlCol="0" anchor="ctr"/>
              <a:lstStyle/>
              <a:p>
                <a:pPr algn="ctr">
                  <a:lnSpc>
                    <a:spcPts val="3359"/>
                  </a:lnSpc>
                </a:pPr>
                <a:endParaRPr/>
              </a:p>
            </p:txBody>
          </p:sp>
        </p:grpSp>
        <p:sp>
          <p:nvSpPr>
            <p:cNvPr id="14" name="Freeform 14"/>
            <p:cNvSpPr/>
            <p:nvPr/>
          </p:nvSpPr>
          <p:spPr>
            <a:xfrm rot="-5400000">
              <a:off x="-5324152" y="6444927"/>
              <a:ext cx="13972741" cy="1082887"/>
            </a:xfrm>
            <a:custGeom>
              <a:avLst/>
              <a:gdLst/>
              <a:ahLst/>
              <a:cxnLst/>
              <a:rect l="l" t="t" r="r" b="b"/>
              <a:pathLst>
                <a:path w="13972741" h="1082887">
                  <a:moveTo>
                    <a:pt x="0" y="0"/>
                  </a:moveTo>
                  <a:lnTo>
                    <a:pt x="13972741" y="0"/>
                  </a:lnTo>
                  <a:lnTo>
                    <a:pt x="13972741" y="1082887"/>
                  </a:lnTo>
                  <a:lnTo>
                    <a:pt x="0" y="1082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5" name="Freeform 15"/>
          <p:cNvSpPr/>
          <p:nvPr/>
        </p:nvSpPr>
        <p:spPr>
          <a:xfrm>
            <a:off x="11998856" y="5281954"/>
            <a:ext cx="5005046" cy="5005046"/>
          </a:xfrm>
          <a:custGeom>
            <a:avLst/>
            <a:gdLst/>
            <a:ahLst/>
            <a:cxnLst/>
            <a:rect l="l" t="t" r="r" b="b"/>
            <a:pathLst>
              <a:path w="5005046" h="5005046">
                <a:moveTo>
                  <a:pt x="0" y="0"/>
                </a:moveTo>
                <a:lnTo>
                  <a:pt x="5005046" y="0"/>
                </a:lnTo>
                <a:lnTo>
                  <a:pt x="5005046" y="5005046"/>
                </a:lnTo>
                <a:lnTo>
                  <a:pt x="0" y="5005046"/>
                </a:lnTo>
                <a:lnTo>
                  <a:pt x="0" y="0"/>
                </a:lnTo>
                <a:close/>
              </a:path>
            </a:pathLst>
          </a:custGeom>
          <a:blipFill>
            <a:blip r:embed="rId5"/>
            <a:stretch>
              <a:fillRect/>
            </a:stretch>
          </a:blipFill>
        </p:spPr>
        <p:txBody>
          <a:bodyPr/>
          <a:lstStyle/>
          <a:p>
            <a:endParaRPr lang="en-US"/>
          </a:p>
        </p:txBody>
      </p:sp>
      <p:sp>
        <p:nvSpPr>
          <p:cNvPr id="16" name="TextBox 16"/>
          <p:cNvSpPr txBox="1"/>
          <p:nvPr/>
        </p:nvSpPr>
        <p:spPr>
          <a:xfrm>
            <a:off x="1436423" y="1085850"/>
            <a:ext cx="14021144" cy="1003299"/>
          </a:xfrm>
          <a:prstGeom prst="rect">
            <a:avLst/>
          </a:prstGeom>
        </p:spPr>
        <p:txBody>
          <a:bodyPr lIns="0" tIns="0" rIns="0" bIns="0" rtlCol="0" anchor="t">
            <a:spAutoFit/>
          </a:bodyPr>
          <a:lstStyle/>
          <a:p>
            <a:pPr marL="0" lvl="0" indent="0" algn="l">
              <a:lnSpc>
                <a:spcPts val="7699"/>
              </a:lnSpc>
              <a:spcBef>
                <a:spcPct val="0"/>
              </a:spcBef>
            </a:pPr>
            <a:r>
              <a:rPr lang="en-US" sz="6999" spc="139">
                <a:solidFill>
                  <a:srgbClr val="5D5F62"/>
                </a:solidFill>
                <a:latin typeface="Klein Condensed Bold"/>
                <a:ea typeface="Klein Condensed Bold"/>
                <a:cs typeface="Klein Condensed Bold"/>
                <a:sym typeface="Klein Condensed Bold"/>
              </a:rPr>
              <a:t>Why CommonHealth Works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1562" y="983991"/>
            <a:ext cx="0" cy="1042923"/>
          </a:xfrm>
          <a:prstGeom prst="line">
            <a:avLst/>
          </a:prstGeom>
          <a:ln w="85725" cap="flat">
            <a:solidFill>
              <a:srgbClr val="0083C0"/>
            </a:solidFill>
            <a:prstDash val="solid"/>
            <a:headEnd type="none" w="sm" len="sm"/>
            <a:tailEnd type="none" w="sm" len="sm"/>
          </a:ln>
        </p:spPr>
        <p:txBody>
          <a:bodyPr/>
          <a:lstStyle/>
          <a:p>
            <a:endParaRPr lang="en-US"/>
          </a:p>
        </p:txBody>
      </p:sp>
      <p:grpSp>
        <p:nvGrpSpPr>
          <p:cNvPr id="3" name="Group 3"/>
          <p:cNvGrpSpPr/>
          <p:nvPr/>
        </p:nvGrpSpPr>
        <p:grpSpPr>
          <a:xfrm>
            <a:off x="16635253" y="-192555"/>
            <a:ext cx="1652747" cy="10479555"/>
            <a:chOff x="0" y="0"/>
            <a:chExt cx="2203662" cy="13972741"/>
          </a:xfrm>
        </p:grpSpPr>
        <p:grpSp>
          <p:nvGrpSpPr>
            <p:cNvPr id="4" name="Group 4"/>
            <p:cNvGrpSpPr/>
            <p:nvPr/>
          </p:nvGrpSpPr>
          <p:grpSpPr>
            <a:xfrm>
              <a:off x="460375" y="256741"/>
              <a:ext cx="660400" cy="13716000"/>
              <a:chOff x="0" y="0"/>
              <a:chExt cx="130449" cy="2709333"/>
            </a:xfrm>
          </p:grpSpPr>
          <p:sp>
            <p:nvSpPr>
              <p:cNvPr id="5" name="Freeform 5"/>
              <p:cNvSpPr/>
              <p:nvPr/>
            </p:nvSpPr>
            <p:spPr>
              <a:xfrm>
                <a:off x="0" y="0"/>
                <a:ext cx="130449" cy="2709333"/>
              </a:xfrm>
              <a:custGeom>
                <a:avLst/>
                <a:gdLst/>
                <a:ahLst/>
                <a:cxnLst/>
                <a:rect l="l" t="t" r="r" b="b"/>
                <a:pathLst>
                  <a:path w="130449" h="2709333">
                    <a:moveTo>
                      <a:pt x="0" y="0"/>
                    </a:moveTo>
                    <a:lnTo>
                      <a:pt x="130449" y="0"/>
                    </a:lnTo>
                    <a:lnTo>
                      <a:pt x="130449" y="2709333"/>
                    </a:lnTo>
                    <a:lnTo>
                      <a:pt x="0" y="2709333"/>
                    </a:lnTo>
                    <a:close/>
                  </a:path>
                </a:pathLst>
              </a:custGeom>
              <a:solidFill>
                <a:srgbClr val="F5831F"/>
              </a:solidFill>
            </p:spPr>
            <p:txBody>
              <a:bodyPr/>
              <a:lstStyle/>
              <a:p>
                <a:endParaRPr lang="en-US"/>
              </a:p>
            </p:txBody>
          </p:sp>
          <p:sp>
            <p:nvSpPr>
              <p:cNvPr id="6" name="TextBox 6"/>
              <p:cNvSpPr txBox="1"/>
              <p:nvPr/>
            </p:nvSpPr>
            <p:spPr>
              <a:xfrm>
                <a:off x="0" y="-38100"/>
                <a:ext cx="130449" cy="2747433"/>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68275" y="256741"/>
              <a:ext cx="307975" cy="13716000"/>
              <a:chOff x="0" y="0"/>
              <a:chExt cx="60835" cy="2709333"/>
            </a:xfrm>
          </p:grpSpPr>
          <p:sp>
            <p:nvSpPr>
              <p:cNvPr id="8" name="Freeform 8"/>
              <p:cNvSpPr/>
              <p:nvPr/>
            </p:nvSpPr>
            <p:spPr>
              <a:xfrm>
                <a:off x="0" y="0"/>
                <a:ext cx="60835" cy="2709333"/>
              </a:xfrm>
              <a:custGeom>
                <a:avLst/>
                <a:gdLst/>
                <a:ahLst/>
                <a:cxnLst/>
                <a:rect l="l" t="t" r="r" b="b"/>
                <a:pathLst>
                  <a:path w="60835" h="2709333">
                    <a:moveTo>
                      <a:pt x="0" y="0"/>
                    </a:moveTo>
                    <a:lnTo>
                      <a:pt x="60835" y="0"/>
                    </a:lnTo>
                    <a:lnTo>
                      <a:pt x="60835" y="2709333"/>
                    </a:lnTo>
                    <a:lnTo>
                      <a:pt x="0" y="2709333"/>
                    </a:lnTo>
                    <a:close/>
                  </a:path>
                </a:pathLst>
              </a:custGeom>
              <a:solidFill>
                <a:srgbClr val="E2188F"/>
              </a:solidFill>
            </p:spPr>
            <p:txBody>
              <a:bodyPr/>
              <a:lstStyle/>
              <a:p>
                <a:endParaRPr lang="en-US"/>
              </a:p>
            </p:txBody>
          </p:sp>
          <p:sp>
            <p:nvSpPr>
              <p:cNvPr id="9" name="TextBox 9"/>
              <p:cNvSpPr txBox="1"/>
              <p:nvPr/>
            </p:nvSpPr>
            <p:spPr>
              <a:xfrm>
                <a:off x="0" y="-38100"/>
                <a:ext cx="60835" cy="2747433"/>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0" y="256741"/>
              <a:ext cx="168275" cy="13716000"/>
              <a:chOff x="0" y="0"/>
              <a:chExt cx="33240" cy="2709333"/>
            </a:xfrm>
          </p:grpSpPr>
          <p:sp>
            <p:nvSpPr>
              <p:cNvPr id="11" name="Freeform 11"/>
              <p:cNvSpPr/>
              <p:nvPr/>
            </p:nvSpPr>
            <p:spPr>
              <a:xfrm>
                <a:off x="0" y="0"/>
                <a:ext cx="33240" cy="2709333"/>
              </a:xfrm>
              <a:custGeom>
                <a:avLst/>
                <a:gdLst/>
                <a:ahLst/>
                <a:cxnLst/>
                <a:rect l="l" t="t" r="r" b="b"/>
                <a:pathLst>
                  <a:path w="33240" h="2709333">
                    <a:moveTo>
                      <a:pt x="0" y="0"/>
                    </a:moveTo>
                    <a:lnTo>
                      <a:pt x="33240" y="0"/>
                    </a:lnTo>
                    <a:lnTo>
                      <a:pt x="33240" y="2709333"/>
                    </a:lnTo>
                    <a:lnTo>
                      <a:pt x="0" y="2709333"/>
                    </a:lnTo>
                    <a:close/>
                  </a:path>
                </a:pathLst>
              </a:custGeom>
              <a:solidFill>
                <a:srgbClr val="0083C0"/>
              </a:solidFill>
            </p:spPr>
            <p:txBody>
              <a:bodyPr/>
              <a:lstStyle/>
              <a:p>
                <a:endParaRPr lang="en-US"/>
              </a:p>
            </p:txBody>
          </p:sp>
          <p:sp>
            <p:nvSpPr>
              <p:cNvPr id="12" name="TextBox 12"/>
              <p:cNvSpPr txBox="1"/>
              <p:nvPr/>
            </p:nvSpPr>
            <p:spPr>
              <a:xfrm>
                <a:off x="0" y="-38100"/>
                <a:ext cx="33240" cy="2747433"/>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rot="-5400000">
              <a:off x="-5324152" y="6444927"/>
              <a:ext cx="13972741" cy="1082887"/>
            </a:xfrm>
            <a:custGeom>
              <a:avLst/>
              <a:gdLst/>
              <a:ahLst/>
              <a:cxnLst/>
              <a:rect l="l" t="t" r="r" b="b"/>
              <a:pathLst>
                <a:path w="13972741" h="1082887">
                  <a:moveTo>
                    <a:pt x="0" y="0"/>
                  </a:moveTo>
                  <a:lnTo>
                    <a:pt x="13972741" y="0"/>
                  </a:lnTo>
                  <a:lnTo>
                    <a:pt x="13972741" y="1082887"/>
                  </a:lnTo>
                  <a:lnTo>
                    <a:pt x="0" y="1082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Freeform 14"/>
          <p:cNvSpPr/>
          <p:nvPr/>
        </p:nvSpPr>
        <p:spPr>
          <a:xfrm>
            <a:off x="1848606" y="6061573"/>
            <a:ext cx="13196778" cy="4619366"/>
          </a:xfrm>
          <a:custGeom>
            <a:avLst/>
            <a:gdLst/>
            <a:ahLst/>
            <a:cxnLst/>
            <a:rect l="l" t="t" r="r" b="b"/>
            <a:pathLst>
              <a:path w="13196778" h="4619366">
                <a:moveTo>
                  <a:pt x="0" y="0"/>
                </a:moveTo>
                <a:lnTo>
                  <a:pt x="13196778" y="0"/>
                </a:lnTo>
                <a:lnTo>
                  <a:pt x="13196778" y="4619366"/>
                </a:lnTo>
                <a:lnTo>
                  <a:pt x="0" y="4619366"/>
                </a:lnTo>
                <a:lnTo>
                  <a:pt x="0" y="0"/>
                </a:lnTo>
                <a:close/>
              </a:path>
            </a:pathLst>
          </a:custGeom>
          <a:blipFill>
            <a:blip r:embed="rId5"/>
            <a:stretch>
              <a:fillRect/>
            </a:stretch>
          </a:blipFill>
        </p:spPr>
        <p:txBody>
          <a:bodyPr/>
          <a:lstStyle/>
          <a:p>
            <a:endParaRPr lang="en-US"/>
          </a:p>
        </p:txBody>
      </p:sp>
      <p:sp>
        <p:nvSpPr>
          <p:cNvPr id="15" name="TextBox 15"/>
          <p:cNvSpPr txBox="1"/>
          <p:nvPr/>
        </p:nvSpPr>
        <p:spPr>
          <a:xfrm>
            <a:off x="1071562" y="3003413"/>
            <a:ext cx="15307199" cy="3058160"/>
          </a:xfrm>
          <a:prstGeom prst="rect">
            <a:avLst/>
          </a:prstGeom>
        </p:spPr>
        <p:txBody>
          <a:bodyPr lIns="0" tIns="0" rIns="0" bIns="0" rtlCol="0" anchor="t">
            <a:spAutoFit/>
          </a:bodyPr>
          <a:lstStyle/>
          <a:p>
            <a:pPr marL="1144271" lvl="1" indent="-572135" algn="l">
              <a:lnSpc>
                <a:spcPts val="5830"/>
              </a:lnSpc>
              <a:buFont typeface="Arial"/>
              <a:buChar char="•"/>
            </a:pPr>
            <a:r>
              <a:rPr lang="en-US" sz="5300">
                <a:solidFill>
                  <a:srgbClr val="5D5F62"/>
                </a:solidFill>
                <a:latin typeface="Rasa"/>
                <a:ea typeface="Rasa"/>
                <a:cs typeface="Rasa"/>
                <a:sym typeface="Rasa"/>
              </a:rPr>
              <a:t>All state employees at participating agencies, including wage, hourly, and part-time workers</a:t>
            </a:r>
          </a:p>
          <a:p>
            <a:pPr marL="1144271" lvl="1" indent="-572135" algn="l">
              <a:lnSpc>
                <a:spcPts val="5830"/>
              </a:lnSpc>
              <a:buFont typeface="Arial"/>
              <a:buChar char="•"/>
            </a:pPr>
            <a:r>
              <a:rPr lang="en-US" sz="5300">
                <a:solidFill>
                  <a:srgbClr val="5D5F62"/>
                </a:solidFill>
                <a:latin typeface="Rasa"/>
                <a:ea typeface="Rasa"/>
                <a:cs typeface="Rasa"/>
                <a:sym typeface="Rasa"/>
              </a:rPr>
              <a:t>Covered dependents (over the age of 18)</a:t>
            </a:r>
          </a:p>
          <a:p>
            <a:pPr marL="1144271" lvl="1" indent="-572135" algn="l">
              <a:lnSpc>
                <a:spcPts val="5830"/>
              </a:lnSpc>
              <a:buFont typeface="Arial"/>
              <a:buChar char="•"/>
            </a:pPr>
            <a:r>
              <a:rPr lang="en-US" sz="5300">
                <a:solidFill>
                  <a:srgbClr val="5D5F62"/>
                </a:solidFill>
                <a:latin typeface="Rasa"/>
                <a:ea typeface="Rasa"/>
                <a:cs typeface="Rasa"/>
                <a:sym typeface="Rasa"/>
              </a:rPr>
              <a:t>Retirees and their covered dependents</a:t>
            </a:r>
          </a:p>
        </p:txBody>
      </p:sp>
      <p:sp>
        <p:nvSpPr>
          <p:cNvPr id="16" name="TextBox 16"/>
          <p:cNvSpPr txBox="1"/>
          <p:nvPr/>
        </p:nvSpPr>
        <p:spPr>
          <a:xfrm>
            <a:off x="1436423" y="1085850"/>
            <a:ext cx="14021144" cy="1003299"/>
          </a:xfrm>
          <a:prstGeom prst="rect">
            <a:avLst/>
          </a:prstGeom>
        </p:spPr>
        <p:txBody>
          <a:bodyPr lIns="0" tIns="0" rIns="0" bIns="0" rtlCol="0" anchor="t">
            <a:spAutoFit/>
          </a:bodyPr>
          <a:lstStyle/>
          <a:p>
            <a:pPr marL="0" lvl="0" indent="0" algn="l">
              <a:lnSpc>
                <a:spcPts val="7699"/>
              </a:lnSpc>
              <a:spcBef>
                <a:spcPct val="0"/>
              </a:spcBef>
            </a:pPr>
            <a:r>
              <a:rPr lang="en-US" sz="6999" spc="139">
                <a:solidFill>
                  <a:srgbClr val="5D5F62"/>
                </a:solidFill>
                <a:latin typeface="Klein Condensed Bold"/>
                <a:ea typeface="Klein Condensed Bold"/>
                <a:cs typeface="Klein Condensed Bold"/>
                <a:sym typeface="Klein Condensed Bold"/>
              </a:rPr>
              <a:t>Who Can Participate?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1562" y="983991"/>
            <a:ext cx="0" cy="1042923"/>
          </a:xfrm>
          <a:prstGeom prst="line">
            <a:avLst/>
          </a:prstGeom>
          <a:ln w="85725" cap="flat">
            <a:solidFill>
              <a:srgbClr val="0083C0"/>
            </a:solidFill>
            <a:prstDash val="solid"/>
            <a:headEnd type="none" w="sm" len="sm"/>
            <a:tailEnd type="none" w="sm" len="sm"/>
          </a:ln>
        </p:spPr>
        <p:txBody>
          <a:bodyPr/>
          <a:lstStyle/>
          <a:p>
            <a:endParaRPr lang="en-US"/>
          </a:p>
        </p:txBody>
      </p:sp>
      <p:grpSp>
        <p:nvGrpSpPr>
          <p:cNvPr id="3" name="Group 3"/>
          <p:cNvGrpSpPr/>
          <p:nvPr/>
        </p:nvGrpSpPr>
        <p:grpSpPr>
          <a:xfrm>
            <a:off x="16635253" y="-192555"/>
            <a:ext cx="1652747" cy="10479555"/>
            <a:chOff x="0" y="0"/>
            <a:chExt cx="2203662" cy="13972741"/>
          </a:xfrm>
        </p:grpSpPr>
        <p:grpSp>
          <p:nvGrpSpPr>
            <p:cNvPr id="4" name="Group 4"/>
            <p:cNvGrpSpPr/>
            <p:nvPr/>
          </p:nvGrpSpPr>
          <p:grpSpPr>
            <a:xfrm>
              <a:off x="460375" y="256741"/>
              <a:ext cx="660400" cy="13716000"/>
              <a:chOff x="0" y="0"/>
              <a:chExt cx="130449" cy="2709333"/>
            </a:xfrm>
          </p:grpSpPr>
          <p:sp>
            <p:nvSpPr>
              <p:cNvPr id="5" name="Freeform 5"/>
              <p:cNvSpPr/>
              <p:nvPr/>
            </p:nvSpPr>
            <p:spPr>
              <a:xfrm>
                <a:off x="0" y="0"/>
                <a:ext cx="130449" cy="2709333"/>
              </a:xfrm>
              <a:custGeom>
                <a:avLst/>
                <a:gdLst/>
                <a:ahLst/>
                <a:cxnLst/>
                <a:rect l="l" t="t" r="r" b="b"/>
                <a:pathLst>
                  <a:path w="130449" h="2709333">
                    <a:moveTo>
                      <a:pt x="0" y="0"/>
                    </a:moveTo>
                    <a:lnTo>
                      <a:pt x="130449" y="0"/>
                    </a:lnTo>
                    <a:lnTo>
                      <a:pt x="130449" y="2709333"/>
                    </a:lnTo>
                    <a:lnTo>
                      <a:pt x="0" y="2709333"/>
                    </a:lnTo>
                    <a:close/>
                  </a:path>
                </a:pathLst>
              </a:custGeom>
              <a:solidFill>
                <a:srgbClr val="F5831F"/>
              </a:solidFill>
            </p:spPr>
            <p:txBody>
              <a:bodyPr/>
              <a:lstStyle/>
              <a:p>
                <a:endParaRPr lang="en-US"/>
              </a:p>
            </p:txBody>
          </p:sp>
          <p:sp>
            <p:nvSpPr>
              <p:cNvPr id="6" name="TextBox 6"/>
              <p:cNvSpPr txBox="1"/>
              <p:nvPr/>
            </p:nvSpPr>
            <p:spPr>
              <a:xfrm>
                <a:off x="0" y="-38100"/>
                <a:ext cx="130449" cy="2747433"/>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68275" y="256741"/>
              <a:ext cx="307975" cy="13716000"/>
              <a:chOff x="0" y="0"/>
              <a:chExt cx="60835" cy="2709333"/>
            </a:xfrm>
          </p:grpSpPr>
          <p:sp>
            <p:nvSpPr>
              <p:cNvPr id="8" name="Freeform 8"/>
              <p:cNvSpPr/>
              <p:nvPr/>
            </p:nvSpPr>
            <p:spPr>
              <a:xfrm>
                <a:off x="0" y="0"/>
                <a:ext cx="60835" cy="2709333"/>
              </a:xfrm>
              <a:custGeom>
                <a:avLst/>
                <a:gdLst/>
                <a:ahLst/>
                <a:cxnLst/>
                <a:rect l="l" t="t" r="r" b="b"/>
                <a:pathLst>
                  <a:path w="60835" h="2709333">
                    <a:moveTo>
                      <a:pt x="0" y="0"/>
                    </a:moveTo>
                    <a:lnTo>
                      <a:pt x="60835" y="0"/>
                    </a:lnTo>
                    <a:lnTo>
                      <a:pt x="60835" y="2709333"/>
                    </a:lnTo>
                    <a:lnTo>
                      <a:pt x="0" y="2709333"/>
                    </a:lnTo>
                    <a:close/>
                  </a:path>
                </a:pathLst>
              </a:custGeom>
              <a:solidFill>
                <a:srgbClr val="E2188F"/>
              </a:solidFill>
            </p:spPr>
            <p:txBody>
              <a:bodyPr/>
              <a:lstStyle/>
              <a:p>
                <a:endParaRPr lang="en-US"/>
              </a:p>
            </p:txBody>
          </p:sp>
          <p:sp>
            <p:nvSpPr>
              <p:cNvPr id="9" name="TextBox 9"/>
              <p:cNvSpPr txBox="1"/>
              <p:nvPr/>
            </p:nvSpPr>
            <p:spPr>
              <a:xfrm>
                <a:off x="0" y="-38100"/>
                <a:ext cx="60835" cy="2747433"/>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0" y="256741"/>
              <a:ext cx="168275" cy="13716000"/>
              <a:chOff x="0" y="0"/>
              <a:chExt cx="33240" cy="2709333"/>
            </a:xfrm>
          </p:grpSpPr>
          <p:sp>
            <p:nvSpPr>
              <p:cNvPr id="11" name="Freeform 11"/>
              <p:cNvSpPr/>
              <p:nvPr/>
            </p:nvSpPr>
            <p:spPr>
              <a:xfrm>
                <a:off x="0" y="0"/>
                <a:ext cx="33240" cy="2709333"/>
              </a:xfrm>
              <a:custGeom>
                <a:avLst/>
                <a:gdLst/>
                <a:ahLst/>
                <a:cxnLst/>
                <a:rect l="l" t="t" r="r" b="b"/>
                <a:pathLst>
                  <a:path w="33240" h="2709333">
                    <a:moveTo>
                      <a:pt x="0" y="0"/>
                    </a:moveTo>
                    <a:lnTo>
                      <a:pt x="33240" y="0"/>
                    </a:lnTo>
                    <a:lnTo>
                      <a:pt x="33240" y="2709333"/>
                    </a:lnTo>
                    <a:lnTo>
                      <a:pt x="0" y="2709333"/>
                    </a:lnTo>
                    <a:close/>
                  </a:path>
                </a:pathLst>
              </a:custGeom>
              <a:solidFill>
                <a:srgbClr val="0083C0"/>
              </a:solidFill>
            </p:spPr>
            <p:txBody>
              <a:bodyPr/>
              <a:lstStyle/>
              <a:p>
                <a:endParaRPr lang="en-US"/>
              </a:p>
            </p:txBody>
          </p:sp>
          <p:sp>
            <p:nvSpPr>
              <p:cNvPr id="12" name="TextBox 12"/>
              <p:cNvSpPr txBox="1"/>
              <p:nvPr/>
            </p:nvSpPr>
            <p:spPr>
              <a:xfrm>
                <a:off x="0" y="-38100"/>
                <a:ext cx="33240" cy="2747433"/>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rot="-5400000">
              <a:off x="-5324152" y="6444927"/>
              <a:ext cx="13972741" cy="1082887"/>
            </a:xfrm>
            <a:custGeom>
              <a:avLst/>
              <a:gdLst/>
              <a:ahLst/>
              <a:cxnLst/>
              <a:rect l="l" t="t" r="r" b="b"/>
              <a:pathLst>
                <a:path w="13972741" h="1082887">
                  <a:moveTo>
                    <a:pt x="0" y="0"/>
                  </a:moveTo>
                  <a:lnTo>
                    <a:pt x="13972741" y="0"/>
                  </a:lnTo>
                  <a:lnTo>
                    <a:pt x="13972741" y="1082887"/>
                  </a:lnTo>
                  <a:lnTo>
                    <a:pt x="0" y="1082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TextBox 14"/>
          <p:cNvSpPr txBox="1"/>
          <p:nvPr/>
        </p:nvSpPr>
        <p:spPr>
          <a:xfrm>
            <a:off x="0" y="2731770"/>
            <a:ext cx="16983370" cy="4775835"/>
          </a:xfrm>
          <a:prstGeom prst="rect">
            <a:avLst/>
          </a:prstGeom>
        </p:spPr>
        <p:txBody>
          <a:bodyPr lIns="0" tIns="0" rIns="0" bIns="0" rtlCol="0" anchor="t">
            <a:spAutoFit/>
          </a:bodyPr>
          <a:lstStyle/>
          <a:p>
            <a:pPr marL="1036323" lvl="1" indent="-518162" algn="l">
              <a:lnSpc>
                <a:spcPts val="5280"/>
              </a:lnSpc>
              <a:buFont typeface="Arial"/>
              <a:buChar char="•"/>
            </a:pPr>
            <a:r>
              <a:rPr lang="en-US" sz="4800" dirty="0">
                <a:solidFill>
                  <a:srgbClr val="5D5F62"/>
                </a:solidFill>
                <a:latin typeface="Rasa"/>
                <a:ea typeface="Rasa"/>
                <a:cs typeface="Rasa"/>
                <a:sym typeface="Rasa"/>
              </a:rPr>
              <a:t>Create and deliver health education programs and periodic wellness challenges</a:t>
            </a:r>
          </a:p>
          <a:p>
            <a:pPr marL="1036323" lvl="1" indent="-518162" algn="l">
              <a:lnSpc>
                <a:spcPts val="5280"/>
              </a:lnSpc>
              <a:buFont typeface="Arial"/>
              <a:buChar char="•"/>
            </a:pPr>
            <a:r>
              <a:rPr lang="en-US" sz="4800" dirty="0">
                <a:solidFill>
                  <a:srgbClr val="5D5F62"/>
                </a:solidFill>
                <a:latin typeface="Rasa"/>
                <a:ea typeface="Rasa"/>
                <a:cs typeface="Rasa"/>
                <a:sym typeface="Rasa"/>
              </a:rPr>
              <a:t>Empower employees to make/maintain positive lifestyle changes</a:t>
            </a:r>
          </a:p>
          <a:p>
            <a:pPr marL="1036323" lvl="1" indent="-518162" algn="l">
              <a:lnSpc>
                <a:spcPts val="5280"/>
              </a:lnSpc>
              <a:buFont typeface="Arial"/>
              <a:buChar char="•"/>
            </a:pPr>
            <a:r>
              <a:rPr lang="en-US" sz="4800" dirty="0">
                <a:solidFill>
                  <a:srgbClr val="5D5F62"/>
                </a:solidFill>
                <a:latin typeface="Rasa"/>
                <a:ea typeface="Rasa"/>
                <a:cs typeface="Rasa"/>
                <a:sym typeface="Rasa"/>
              </a:rPr>
              <a:t>Share informative weekly messages (</a:t>
            </a:r>
            <a:r>
              <a:rPr lang="en-US" sz="4800" dirty="0" err="1">
                <a:solidFill>
                  <a:srgbClr val="5D5F62"/>
                </a:solidFill>
                <a:latin typeface="Rasa"/>
                <a:ea typeface="Rasa"/>
                <a:cs typeface="Rasa"/>
                <a:sym typeface="Rasa"/>
              </a:rPr>
              <a:t>Wellnotes</a:t>
            </a:r>
            <a:r>
              <a:rPr lang="en-US" sz="4800" dirty="0">
                <a:solidFill>
                  <a:srgbClr val="5D5F62"/>
                </a:solidFill>
                <a:latin typeface="Rasa"/>
                <a:ea typeface="Rasa"/>
                <a:cs typeface="Rasa"/>
                <a:sym typeface="Rasa"/>
              </a:rPr>
              <a:t>)</a:t>
            </a:r>
          </a:p>
          <a:p>
            <a:pPr marL="1036323" lvl="1" indent="-518162" algn="l">
              <a:lnSpc>
                <a:spcPts val="5280"/>
              </a:lnSpc>
              <a:buFont typeface="Arial"/>
              <a:buChar char="•"/>
            </a:pPr>
            <a:r>
              <a:rPr lang="en-US" sz="4800" dirty="0">
                <a:solidFill>
                  <a:srgbClr val="5D5F62"/>
                </a:solidFill>
                <a:latin typeface="Rasa"/>
                <a:ea typeface="Rasa"/>
                <a:cs typeface="Rasa"/>
                <a:sym typeface="Rasa"/>
              </a:rPr>
              <a:t>Recognize employee achievements in health and wellness</a:t>
            </a:r>
          </a:p>
          <a:p>
            <a:pPr marL="1036323" lvl="1" indent="-518162" algn="l">
              <a:lnSpc>
                <a:spcPts val="5280"/>
              </a:lnSpc>
              <a:buFont typeface="Arial"/>
              <a:buChar char="•"/>
            </a:pPr>
            <a:r>
              <a:rPr lang="en-US" sz="4800" dirty="0">
                <a:solidFill>
                  <a:srgbClr val="5D5F62"/>
                </a:solidFill>
                <a:latin typeface="Rasa"/>
                <a:ea typeface="Rasa"/>
                <a:cs typeface="Rasa"/>
                <a:sym typeface="Rasa"/>
              </a:rPr>
              <a:t>Raise awareness of available health and wellness benefits</a:t>
            </a:r>
          </a:p>
          <a:p>
            <a:pPr marL="1036323" lvl="1" indent="-518162" algn="l">
              <a:lnSpc>
                <a:spcPts val="5280"/>
              </a:lnSpc>
              <a:buFont typeface="Arial"/>
              <a:buChar char="•"/>
            </a:pPr>
            <a:r>
              <a:rPr lang="en-US" sz="4800" dirty="0">
                <a:solidFill>
                  <a:srgbClr val="5D5F62"/>
                </a:solidFill>
                <a:latin typeface="Rasa"/>
                <a:ea typeface="Rasa"/>
                <a:cs typeface="Rasa"/>
                <a:sym typeface="Rasa"/>
              </a:rPr>
              <a:t>Serve as liaisons to connect agencies with similar interests</a:t>
            </a:r>
          </a:p>
        </p:txBody>
      </p:sp>
      <p:sp>
        <p:nvSpPr>
          <p:cNvPr id="15" name="Freeform 15"/>
          <p:cNvSpPr/>
          <p:nvPr/>
        </p:nvSpPr>
        <p:spPr>
          <a:xfrm>
            <a:off x="3593527" y="7507605"/>
            <a:ext cx="9796315" cy="2755214"/>
          </a:xfrm>
          <a:custGeom>
            <a:avLst/>
            <a:gdLst/>
            <a:ahLst/>
            <a:cxnLst/>
            <a:rect l="l" t="t" r="r" b="b"/>
            <a:pathLst>
              <a:path w="9796315" h="2755214">
                <a:moveTo>
                  <a:pt x="0" y="0"/>
                </a:moveTo>
                <a:lnTo>
                  <a:pt x="9796315" y="0"/>
                </a:lnTo>
                <a:lnTo>
                  <a:pt x="9796315" y="2755214"/>
                </a:lnTo>
                <a:lnTo>
                  <a:pt x="0" y="2755214"/>
                </a:lnTo>
                <a:lnTo>
                  <a:pt x="0" y="0"/>
                </a:lnTo>
                <a:close/>
              </a:path>
            </a:pathLst>
          </a:custGeom>
          <a:blipFill>
            <a:blip r:embed="rId5"/>
            <a:stretch>
              <a:fillRect/>
            </a:stretch>
          </a:blipFill>
        </p:spPr>
        <p:txBody>
          <a:bodyPr/>
          <a:lstStyle/>
          <a:p>
            <a:endParaRPr lang="en-US"/>
          </a:p>
        </p:txBody>
      </p:sp>
      <p:sp>
        <p:nvSpPr>
          <p:cNvPr id="16" name="TextBox 16"/>
          <p:cNvSpPr txBox="1"/>
          <p:nvPr/>
        </p:nvSpPr>
        <p:spPr>
          <a:xfrm>
            <a:off x="1436423" y="1085850"/>
            <a:ext cx="14021144" cy="1003299"/>
          </a:xfrm>
          <a:prstGeom prst="rect">
            <a:avLst/>
          </a:prstGeom>
        </p:spPr>
        <p:txBody>
          <a:bodyPr lIns="0" tIns="0" rIns="0" bIns="0" rtlCol="0" anchor="t">
            <a:spAutoFit/>
          </a:bodyPr>
          <a:lstStyle/>
          <a:p>
            <a:pPr marL="0" lvl="0" indent="0" algn="l">
              <a:lnSpc>
                <a:spcPts val="7699"/>
              </a:lnSpc>
              <a:spcBef>
                <a:spcPct val="0"/>
              </a:spcBef>
            </a:pPr>
            <a:r>
              <a:rPr lang="en-US" sz="6999" spc="139">
                <a:solidFill>
                  <a:srgbClr val="5D5F62"/>
                </a:solidFill>
                <a:latin typeface="Klein Condensed Bold"/>
                <a:ea typeface="Klein Condensed Bold"/>
                <a:cs typeface="Klein Condensed Bold"/>
                <a:sym typeface="Klein Condensed Bold"/>
              </a:rPr>
              <a:t>So...What Does CommonHealth Do?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1562" y="983991"/>
            <a:ext cx="0" cy="1042923"/>
          </a:xfrm>
          <a:prstGeom prst="line">
            <a:avLst/>
          </a:prstGeom>
          <a:ln w="85725" cap="flat">
            <a:solidFill>
              <a:srgbClr val="0083C0"/>
            </a:solidFill>
            <a:prstDash val="solid"/>
            <a:headEnd type="none" w="sm" len="sm"/>
            <a:tailEnd type="none" w="sm" len="sm"/>
          </a:ln>
        </p:spPr>
        <p:txBody>
          <a:bodyPr/>
          <a:lstStyle/>
          <a:p>
            <a:endParaRPr lang="en-US"/>
          </a:p>
        </p:txBody>
      </p:sp>
      <p:grpSp>
        <p:nvGrpSpPr>
          <p:cNvPr id="3" name="Group 3"/>
          <p:cNvGrpSpPr/>
          <p:nvPr/>
        </p:nvGrpSpPr>
        <p:grpSpPr>
          <a:xfrm>
            <a:off x="16635253" y="-192555"/>
            <a:ext cx="1652747" cy="10479555"/>
            <a:chOff x="0" y="0"/>
            <a:chExt cx="2203662" cy="13972741"/>
          </a:xfrm>
        </p:grpSpPr>
        <p:grpSp>
          <p:nvGrpSpPr>
            <p:cNvPr id="4" name="Group 4"/>
            <p:cNvGrpSpPr/>
            <p:nvPr/>
          </p:nvGrpSpPr>
          <p:grpSpPr>
            <a:xfrm>
              <a:off x="460375" y="256741"/>
              <a:ext cx="660400" cy="13716000"/>
              <a:chOff x="0" y="0"/>
              <a:chExt cx="130449" cy="2709333"/>
            </a:xfrm>
          </p:grpSpPr>
          <p:sp>
            <p:nvSpPr>
              <p:cNvPr id="5" name="Freeform 5"/>
              <p:cNvSpPr/>
              <p:nvPr/>
            </p:nvSpPr>
            <p:spPr>
              <a:xfrm>
                <a:off x="0" y="0"/>
                <a:ext cx="130449" cy="2709333"/>
              </a:xfrm>
              <a:custGeom>
                <a:avLst/>
                <a:gdLst/>
                <a:ahLst/>
                <a:cxnLst/>
                <a:rect l="l" t="t" r="r" b="b"/>
                <a:pathLst>
                  <a:path w="130449" h="2709333">
                    <a:moveTo>
                      <a:pt x="0" y="0"/>
                    </a:moveTo>
                    <a:lnTo>
                      <a:pt x="130449" y="0"/>
                    </a:lnTo>
                    <a:lnTo>
                      <a:pt x="130449" y="2709333"/>
                    </a:lnTo>
                    <a:lnTo>
                      <a:pt x="0" y="2709333"/>
                    </a:lnTo>
                    <a:close/>
                  </a:path>
                </a:pathLst>
              </a:custGeom>
              <a:solidFill>
                <a:srgbClr val="F5831F"/>
              </a:solidFill>
            </p:spPr>
            <p:txBody>
              <a:bodyPr/>
              <a:lstStyle/>
              <a:p>
                <a:endParaRPr lang="en-US"/>
              </a:p>
            </p:txBody>
          </p:sp>
          <p:sp>
            <p:nvSpPr>
              <p:cNvPr id="6" name="TextBox 6"/>
              <p:cNvSpPr txBox="1"/>
              <p:nvPr/>
            </p:nvSpPr>
            <p:spPr>
              <a:xfrm>
                <a:off x="0" y="-38100"/>
                <a:ext cx="130449" cy="2747433"/>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68275" y="256741"/>
              <a:ext cx="307975" cy="13716000"/>
              <a:chOff x="0" y="0"/>
              <a:chExt cx="60835" cy="2709333"/>
            </a:xfrm>
          </p:grpSpPr>
          <p:sp>
            <p:nvSpPr>
              <p:cNvPr id="8" name="Freeform 8"/>
              <p:cNvSpPr/>
              <p:nvPr/>
            </p:nvSpPr>
            <p:spPr>
              <a:xfrm>
                <a:off x="0" y="0"/>
                <a:ext cx="60835" cy="2709333"/>
              </a:xfrm>
              <a:custGeom>
                <a:avLst/>
                <a:gdLst/>
                <a:ahLst/>
                <a:cxnLst/>
                <a:rect l="l" t="t" r="r" b="b"/>
                <a:pathLst>
                  <a:path w="60835" h="2709333">
                    <a:moveTo>
                      <a:pt x="0" y="0"/>
                    </a:moveTo>
                    <a:lnTo>
                      <a:pt x="60835" y="0"/>
                    </a:lnTo>
                    <a:lnTo>
                      <a:pt x="60835" y="2709333"/>
                    </a:lnTo>
                    <a:lnTo>
                      <a:pt x="0" y="2709333"/>
                    </a:lnTo>
                    <a:close/>
                  </a:path>
                </a:pathLst>
              </a:custGeom>
              <a:solidFill>
                <a:srgbClr val="E2188F"/>
              </a:solidFill>
            </p:spPr>
            <p:txBody>
              <a:bodyPr/>
              <a:lstStyle/>
              <a:p>
                <a:endParaRPr lang="en-US"/>
              </a:p>
            </p:txBody>
          </p:sp>
          <p:sp>
            <p:nvSpPr>
              <p:cNvPr id="9" name="TextBox 9"/>
              <p:cNvSpPr txBox="1"/>
              <p:nvPr/>
            </p:nvSpPr>
            <p:spPr>
              <a:xfrm>
                <a:off x="0" y="-38100"/>
                <a:ext cx="60835" cy="2747433"/>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0" y="256741"/>
              <a:ext cx="168275" cy="13716000"/>
              <a:chOff x="0" y="0"/>
              <a:chExt cx="33240" cy="2709333"/>
            </a:xfrm>
          </p:grpSpPr>
          <p:sp>
            <p:nvSpPr>
              <p:cNvPr id="11" name="Freeform 11"/>
              <p:cNvSpPr/>
              <p:nvPr/>
            </p:nvSpPr>
            <p:spPr>
              <a:xfrm>
                <a:off x="0" y="0"/>
                <a:ext cx="33240" cy="2709333"/>
              </a:xfrm>
              <a:custGeom>
                <a:avLst/>
                <a:gdLst/>
                <a:ahLst/>
                <a:cxnLst/>
                <a:rect l="l" t="t" r="r" b="b"/>
                <a:pathLst>
                  <a:path w="33240" h="2709333">
                    <a:moveTo>
                      <a:pt x="0" y="0"/>
                    </a:moveTo>
                    <a:lnTo>
                      <a:pt x="33240" y="0"/>
                    </a:lnTo>
                    <a:lnTo>
                      <a:pt x="33240" y="2709333"/>
                    </a:lnTo>
                    <a:lnTo>
                      <a:pt x="0" y="2709333"/>
                    </a:lnTo>
                    <a:close/>
                  </a:path>
                </a:pathLst>
              </a:custGeom>
              <a:solidFill>
                <a:srgbClr val="0083C0"/>
              </a:solidFill>
            </p:spPr>
            <p:txBody>
              <a:bodyPr/>
              <a:lstStyle/>
              <a:p>
                <a:endParaRPr lang="en-US"/>
              </a:p>
            </p:txBody>
          </p:sp>
          <p:sp>
            <p:nvSpPr>
              <p:cNvPr id="12" name="TextBox 12"/>
              <p:cNvSpPr txBox="1"/>
              <p:nvPr/>
            </p:nvSpPr>
            <p:spPr>
              <a:xfrm>
                <a:off x="0" y="-38100"/>
                <a:ext cx="33240" cy="2747433"/>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rot="-5400000">
              <a:off x="-5324152" y="6444927"/>
              <a:ext cx="13972741" cy="1082887"/>
            </a:xfrm>
            <a:custGeom>
              <a:avLst/>
              <a:gdLst/>
              <a:ahLst/>
              <a:cxnLst/>
              <a:rect l="l" t="t" r="r" b="b"/>
              <a:pathLst>
                <a:path w="13972741" h="1082887">
                  <a:moveTo>
                    <a:pt x="0" y="0"/>
                  </a:moveTo>
                  <a:lnTo>
                    <a:pt x="13972741" y="0"/>
                  </a:lnTo>
                  <a:lnTo>
                    <a:pt x="13972741" y="1082887"/>
                  </a:lnTo>
                  <a:lnTo>
                    <a:pt x="0" y="1082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TextBox 14"/>
          <p:cNvSpPr txBox="1"/>
          <p:nvPr/>
        </p:nvSpPr>
        <p:spPr>
          <a:xfrm>
            <a:off x="1071562" y="3003413"/>
            <a:ext cx="15307199" cy="5991860"/>
          </a:xfrm>
          <a:prstGeom prst="rect">
            <a:avLst/>
          </a:prstGeom>
        </p:spPr>
        <p:txBody>
          <a:bodyPr lIns="0" tIns="0" rIns="0" bIns="0" rtlCol="0" anchor="t">
            <a:spAutoFit/>
          </a:bodyPr>
          <a:lstStyle/>
          <a:p>
            <a:pPr algn="l">
              <a:lnSpc>
                <a:spcPts val="5830"/>
              </a:lnSpc>
            </a:pPr>
            <a:r>
              <a:rPr lang="en-US" sz="5300">
                <a:solidFill>
                  <a:srgbClr val="5D5F62"/>
                </a:solidFill>
                <a:latin typeface="Rasa"/>
                <a:ea typeface="Rasa"/>
                <a:cs typeface="Rasa"/>
                <a:sym typeface="Rasa"/>
              </a:rPr>
              <a:t>Gather SUPPORT - key to success</a:t>
            </a:r>
          </a:p>
          <a:p>
            <a:pPr algn="l">
              <a:lnSpc>
                <a:spcPts val="5830"/>
              </a:lnSpc>
            </a:pPr>
            <a:endParaRPr lang="en-US" sz="5300">
              <a:solidFill>
                <a:srgbClr val="5D5F62"/>
              </a:solidFill>
              <a:latin typeface="Rasa"/>
              <a:ea typeface="Rasa"/>
              <a:cs typeface="Rasa"/>
              <a:sym typeface="Rasa"/>
            </a:endParaRPr>
          </a:p>
          <a:p>
            <a:pPr marL="1144271" lvl="1" indent="-572135" algn="l">
              <a:lnSpc>
                <a:spcPts val="5830"/>
              </a:lnSpc>
              <a:buFont typeface="Arial"/>
              <a:buChar char="•"/>
            </a:pPr>
            <a:r>
              <a:rPr lang="en-US" sz="5300">
                <a:solidFill>
                  <a:srgbClr val="5D5F62"/>
                </a:solidFill>
                <a:latin typeface="Rasa"/>
                <a:ea typeface="Rasa"/>
                <a:cs typeface="Rasa"/>
                <a:sym typeface="Rasa"/>
              </a:rPr>
              <a:t>Agency Head</a:t>
            </a:r>
          </a:p>
          <a:p>
            <a:pPr marL="1144271" lvl="1" indent="-572135" algn="l">
              <a:lnSpc>
                <a:spcPts val="5830"/>
              </a:lnSpc>
              <a:buFont typeface="Arial"/>
              <a:buChar char="•"/>
            </a:pPr>
            <a:r>
              <a:rPr lang="en-US" sz="5300">
                <a:solidFill>
                  <a:srgbClr val="5D5F62"/>
                </a:solidFill>
                <a:latin typeface="Rasa"/>
                <a:ea typeface="Rasa"/>
                <a:cs typeface="Rasa"/>
                <a:sym typeface="Rasa"/>
              </a:rPr>
              <a:t>HR Director</a:t>
            </a:r>
          </a:p>
          <a:p>
            <a:pPr marL="1144271" lvl="1" indent="-572135" algn="l">
              <a:lnSpc>
                <a:spcPts val="5830"/>
              </a:lnSpc>
              <a:buFont typeface="Arial"/>
              <a:buChar char="•"/>
            </a:pPr>
            <a:r>
              <a:rPr lang="en-US" sz="5300">
                <a:solidFill>
                  <a:srgbClr val="5D5F62"/>
                </a:solidFill>
                <a:latin typeface="Rasa"/>
                <a:ea typeface="Rasa"/>
                <a:cs typeface="Rasa"/>
                <a:sym typeface="Rasa"/>
              </a:rPr>
              <a:t>Benefits Administrator(s)</a:t>
            </a:r>
          </a:p>
          <a:p>
            <a:pPr marL="1144271" lvl="1" indent="-572135" algn="l">
              <a:lnSpc>
                <a:spcPts val="5830"/>
              </a:lnSpc>
              <a:buFont typeface="Arial"/>
              <a:buChar char="•"/>
            </a:pPr>
            <a:r>
              <a:rPr lang="en-US" sz="5300">
                <a:solidFill>
                  <a:srgbClr val="5D5F62"/>
                </a:solidFill>
                <a:latin typeface="Rasa"/>
                <a:ea typeface="Rasa"/>
                <a:cs typeface="Rasa"/>
                <a:sym typeface="Rasa"/>
              </a:rPr>
              <a:t>Managers and Supervisors</a:t>
            </a:r>
          </a:p>
          <a:p>
            <a:pPr algn="l">
              <a:lnSpc>
                <a:spcPts val="5830"/>
              </a:lnSpc>
            </a:pPr>
            <a:endParaRPr lang="en-US" sz="5300">
              <a:solidFill>
                <a:srgbClr val="5D5F62"/>
              </a:solidFill>
              <a:latin typeface="Rasa"/>
              <a:ea typeface="Rasa"/>
              <a:cs typeface="Rasa"/>
              <a:sym typeface="Rasa"/>
            </a:endParaRPr>
          </a:p>
          <a:p>
            <a:pPr algn="ctr">
              <a:lnSpc>
                <a:spcPts val="5830"/>
              </a:lnSpc>
            </a:pPr>
            <a:r>
              <a:rPr lang="en-US" sz="5300">
                <a:solidFill>
                  <a:srgbClr val="5D5F62"/>
                </a:solidFill>
                <a:latin typeface="Klein Condensed"/>
                <a:ea typeface="Klein Condensed"/>
                <a:cs typeface="Klein Condensed"/>
                <a:sym typeface="Klein Condensed"/>
              </a:rPr>
              <a:t>When </a:t>
            </a:r>
            <a:r>
              <a:rPr lang="en-US" sz="5300" u="sng">
                <a:solidFill>
                  <a:srgbClr val="5D5F62"/>
                </a:solidFill>
                <a:latin typeface="Klein Condensed Bold Italics"/>
                <a:ea typeface="Klein Condensed Bold Italics"/>
                <a:cs typeface="Klein Condensed Bold Italics"/>
                <a:sym typeface="Klein Condensed Bold Italics"/>
              </a:rPr>
              <a:t>we</a:t>
            </a:r>
            <a:r>
              <a:rPr lang="en-US" sz="5300">
                <a:solidFill>
                  <a:srgbClr val="5D5F62"/>
                </a:solidFill>
                <a:latin typeface="Klein Condensed"/>
                <a:ea typeface="Klein Condensed"/>
                <a:cs typeface="Klein Condensed"/>
                <a:sym typeface="Klein Condensed"/>
              </a:rPr>
              <a:t> replaces </a:t>
            </a:r>
            <a:r>
              <a:rPr lang="en-US" sz="5300" u="sng">
                <a:solidFill>
                  <a:srgbClr val="5D5F62"/>
                </a:solidFill>
                <a:latin typeface="Klein Condensed Bold Italics"/>
                <a:ea typeface="Klein Condensed Bold Italics"/>
                <a:cs typeface="Klein Condensed Bold Italics"/>
                <a:sym typeface="Klein Condensed Bold Italics"/>
              </a:rPr>
              <a:t>I</a:t>
            </a:r>
            <a:r>
              <a:rPr lang="en-US" sz="5300">
                <a:solidFill>
                  <a:srgbClr val="5D5F62"/>
                </a:solidFill>
                <a:latin typeface="Klein Condensed"/>
                <a:ea typeface="Klein Condensed"/>
                <a:cs typeface="Klein Condensed"/>
                <a:sym typeface="Klein Condensed"/>
              </a:rPr>
              <a:t>, </a:t>
            </a:r>
            <a:r>
              <a:rPr lang="en-US" sz="5300" u="sng">
                <a:solidFill>
                  <a:srgbClr val="5D5F62"/>
                </a:solidFill>
                <a:latin typeface="Klein Condensed Bold Italics"/>
                <a:ea typeface="Klein Condensed Bold Italics"/>
                <a:cs typeface="Klein Condensed Bold Italics"/>
                <a:sym typeface="Klein Condensed Bold Italics"/>
              </a:rPr>
              <a:t>I</a:t>
            </a:r>
            <a:r>
              <a:rPr lang="en-US" sz="5300">
                <a:solidFill>
                  <a:srgbClr val="5D5F62"/>
                </a:solidFill>
                <a:latin typeface="Klein Condensed Bold"/>
                <a:ea typeface="Klein Condensed Bold"/>
                <a:cs typeface="Klein Condensed Bold"/>
                <a:sym typeface="Klein Condensed Bold"/>
              </a:rPr>
              <a:t>llness</a:t>
            </a:r>
            <a:r>
              <a:rPr lang="en-US" sz="5300">
                <a:solidFill>
                  <a:srgbClr val="5D5F62"/>
                </a:solidFill>
                <a:latin typeface="Klein Condensed"/>
                <a:ea typeface="Klein Condensed"/>
                <a:cs typeface="Klein Condensed"/>
                <a:sym typeface="Klein Condensed"/>
              </a:rPr>
              <a:t> becomes </a:t>
            </a:r>
            <a:r>
              <a:rPr lang="en-US" sz="5300" u="sng">
                <a:solidFill>
                  <a:srgbClr val="5D5F62"/>
                </a:solidFill>
                <a:latin typeface="Klein Condensed Bold Italics"/>
                <a:ea typeface="Klein Condensed Bold Italics"/>
                <a:cs typeface="Klein Condensed Bold Italics"/>
                <a:sym typeface="Klein Condensed Bold Italics"/>
              </a:rPr>
              <a:t>We</a:t>
            </a:r>
            <a:r>
              <a:rPr lang="en-US" sz="5300">
                <a:solidFill>
                  <a:srgbClr val="5D5F62"/>
                </a:solidFill>
                <a:latin typeface="Klein Condensed Bold"/>
                <a:ea typeface="Klein Condensed Bold"/>
                <a:cs typeface="Klein Condensed Bold"/>
                <a:sym typeface="Klein Condensed Bold"/>
              </a:rPr>
              <a:t>llness</a:t>
            </a:r>
          </a:p>
        </p:txBody>
      </p:sp>
      <p:sp>
        <p:nvSpPr>
          <p:cNvPr id="15" name="Freeform 15"/>
          <p:cNvSpPr/>
          <p:nvPr/>
        </p:nvSpPr>
        <p:spPr>
          <a:xfrm>
            <a:off x="11014417" y="3060563"/>
            <a:ext cx="6705275" cy="4463629"/>
          </a:xfrm>
          <a:custGeom>
            <a:avLst/>
            <a:gdLst/>
            <a:ahLst/>
            <a:cxnLst/>
            <a:rect l="l" t="t" r="r" b="b"/>
            <a:pathLst>
              <a:path w="6705275" h="4463629">
                <a:moveTo>
                  <a:pt x="0" y="0"/>
                </a:moveTo>
                <a:lnTo>
                  <a:pt x="6705274" y="0"/>
                </a:lnTo>
                <a:lnTo>
                  <a:pt x="6705274" y="4463628"/>
                </a:lnTo>
                <a:lnTo>
                  <a:pt x="0" y="4463628"/>
                </a:lnTo>
                <a:lnTo>
                  <a:pt x="0" y="0"/>
                </a:lnTo>
                <a:close/>
              </a:path>
            </a:pathLst>
          </a:custGeom>
          <a:blipFill>
            <a:blip r:embed="rId5"/>
            <a:stretch>
              <a:fillRect/>
            </a:stretch>
          </a:blipFill>
        </p:spPr>
        <p:txBody>
          <a:bodyPr/>
          <a:lstStyle/>
          <a:p>
            <a:endParaRPr lang="en-US"/>
          </a:p>
        </p:txBody>
      </p:sp>
      <p:sp>
        <p:nvSpPr>
          <p:cNvPr id="16" name="TextBox 16"/>
          <p:cNvSpPr txBox="1"/>
          <p:nvPr/>
        </p:nvSpPr>
        <p:spPr>
          <a:xfrm>
            <a:off x="1436423" y="1085850"/>
            <a:ext cx="14021144" cy="1003299"/>
          </a:xfrm>
          <a:prstGeom prst="rect">
            <a:avLst/>
          </a:prstGeom>
        </p:spPr>
        <p:txBody>
          <a:bodyPr lIns="0" tIns="0" rIns="0" bIns="0" rtlCol="0" anchor="t">
            <a:spAutoFit/>
          </a:bodyPr>
          <a:lstStyle/>
          <a:p>
            <a:pPr marL="0" lvl="0" indent="0" algn="l">
              <a:lnSpc>
                <a:spcPts val="7699"/>
              </a:lnSpc>
              <a:spcBef>
                <a:spcPct val="0"/>
              </a:spcBef>
            </a:pPr>
            <a:r>
              <a:rPr lang="en-US" sz="6999" spc="139">
                <a:solidFill>
                  <a:srgbClr val="5D5F62"/>
                </a:solidFill>
                <a:latin typeface="Klein Condensed Bold"/>
                <a:ea typeface="Klein Condensed Bold"/>
                <a:cs typeface="Klein Condensed Bold"/>
                <a:sym typeface="Klein Condensed Bold"/>
              </a:rPr>
              <a:t>Getting Started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3346</Words>
  <Application>Microsoft Office PowerPoint</Application>
  <PresentationFormat>Custom</PresentationFormat>
  <Paragraphs>310</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Rasa Bold</vt:lpstr>
      <vt:lpstr>Rasa</vt:lpstr>
      <vt:lpstr>Klein Condensed Bold</vt:lpstr>
      <vt:lpstr>Klein Condensed Bold Italics</vt:lpstr>
      <vt:lpstr>Proxima Nova</vt:lpstr>
      <vt:lpstr>Arial</vt:lpstr>
      <vt:lpstr>Calibri</vt:lpstr>
      <vt:lpstr>Klein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Virginia’s Employee Wellness Program</dc:title>
  <dc:creator>Zanetta, Jami (DHRM)</dc:creator>
  <cp:lastModifiedBy>Zanetta, Jami (DHRM)</cp:lastModifiedBy>
  <cp:revision>2</cp:revision>
  <dcterms:created xsi:type="dcterms:W3CDTF">2006-08-16T00:00:00Z</dcterms:created>
  <dcterms:modified xsi:type="dcterms:W3CDTF">2024-07-15T18:52:28Z</dcterms:modified>
  <dc:identifier>DAGLBNShlWI</dc:identifier>
</cp:coreProperties>
</file>